
<file path=[Content_Types].xml><?xml version="1.0" encoding="utf-8"?>
<Types xmlns="http://schemas.openxmlformats.org/package/2006/content-types">
  <Default Extension="gif" ContentType="image/gif"/>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0"/>
  </p:notesMasterIdLst>
  <p:sldIdLst>
    <p:sldId id="596" r:id="rId2"/>
    <p:sldId id="713" r:id="rId3"/>
    <p:sldId id="681" r:id="rId4"/>
    <p:sldId id="682" r:id="rId5"/>
    <p:sldId id="683" r:id="rId6"/>
    <p:sldId id="698" r:id="rId7"/>
    <p:sldId id="684" r:id="rId8"/>
    <p:sldId id="712" r:id="rId9"/>
    <p:sldId id="685" r:id="rId10"/>
    <p:sldId id="714" r:id="rId11"/>
    <p:sldId id="686" r:id="rId12"/>
    <p:sldId id="711" r:id="rId13"/>
    <p:sldId id="687" r:id="rId14"/>
    <p:sldId id="699" r:id="rId15"/>
    <p:sldId id="688" r:id="rId16"/>
    <p:sldId id="700" r:id="rId17"/>
    <p:sldId id="689" r:id="rId18"/>
    <p:sldId id="710" r:id="rId19"/>
    <p:sldId id="690" r:id="rId20"/>
    <p:sldId id="709" r:id="rId21"/>
    <p:sldId id="691" r:id="rId22"/>
    <p:sldId id="701" r:id="rId23"/>
    <p:sldId id="692" r:id="rId24"/>
    <p:sldId id="708" r:id="rId25"/>
    <p:sldId id="648" r:id="rId26"/>
    <p:sldId id="707" r:id="rId27"/>
    <p:sldId id="693" r:id="rId28"/>
    <p:sldId id="702" r:id="rId29"/>
    <p:sldId id="694" r:id="rId30"/>
    <p:sldId id="706" r:id="rId31"/>
    <p:sldId id="695" r:id="rId32"/>
    <p:sldId id="703" r:id="rId33"/>
    <p:sldId id="696" r:id="rId34"/>
    <p:sldId id="705" r:id="rId35"/>
    <p:sldId id="697" r:id="rId36"/>
    <p:sldId id="704" r:id="rId37"/>
    <p:sldId id="715" r:id="rId38"/>
    <p:sldId id="663" r:id="rId39"/>
  </p:sldIdLst>
  <p:sldSz cx="12192000" cy="6858000"/>
  <p:notesSz cx="7099300" cy="10234613"/>
  <p:custShowLst>
    <p:custShow name="Kurzpräsentation" id="0">
      <p:sldLst/>
    </p:custShow>
  </p:custShowLst>
  <p:defaultTex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12" autoAdjust="0"/>
    <p:restoredTop sz="94604" autoAdjust="0"/>
  </p:normalViewPr>
  <p:slideViewPr>
    <p:cSldViewPr>
      <p:cViewPr varScale="1">
        <p:scale>
          <a:sx n="84" d="100"/>
          <a:sy n="84" d="100"/>
        </p:scale>
        <p:origin x="246" y="96"/>
      </p:cViewPr>
      <p:guideLst>
        <p:guide orient="horz" pos="2160"/>
        <p:guide pos="3840"/>
      </p:guideLst>
    </p:cSldViewPr>
  </p:slideViewPr>
  <p:outlineViewPr>
    <p:cViewPr varScale="1">
      <p:scale>
        <a:sx n="170" d="200"/>
        <a:sy n="170" d="200"/>
      </p:scale>
      <p:origin x="132"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0" name="AutoShape 2"/>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1" name="AutoShape 3"/>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2" name="AutoShape 4"/>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3" name="AutoShape 5"/>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4" name="AutoShape 6"/>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5" name="AutoShape 7"/>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6" name="AutoShape 8"/>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7" name="AutoShape 9"/>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8" name="AutoShape 10"/>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9" name="AutoShape 11"/>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0" name="AutoShape 12"/>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1" name="AutoShape 13"/>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2" name="AutoShape 14"/>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3" name="AutoShape 15"/>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4" name="AutoShape 16"/>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5" name="AutoShape 17"/>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6" name="AutoShape 18"/>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67" name="Rectangle 19"/>
          <p:cNvSpPr>
            <a:spLocks noGrp="1" noChangeArrowheads="1"/>
          </p:cNvSpPr>
          <p:nvPr>
            <p:ph type="hdr"/>
          </p:nvPr>
        </p:nvSpPr>
        <p:spPr bwMode="auto">
          <a:xfrm>
            <a:off x="0" y="0"/>
            <a:ext cx="30480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ea typeface="Lucida Sans Unicode" charset="0"/>
                <a:cs typeface="Lucida Sans Unicode" charset="0"/>
              </a:defRPr>
            </a:lvl1pPr>
          </a:lstStyle>
          <a:p>
            <a:endParaRPr lang="de-DE"/>
          </a:p>
        </p:txBody>
      </p:sp>
      <p:sp>
        <p:nvSpPr>
          <p:cNvPr id="2068" name="Rectangle 20"/>
          <p:cNvSpPr>
            <a:spLocks noGrp="1" noChangeArrowheads="1"/>
          </p:cNvSpPr>
          <p:nvPr>
            <p:ph type="dt"/>
          </p:nvPr>
        </p:nvSpPr>
        <p:spPr bwMode="auto">
          <a:xfrm>
            <a:off x="4021138" y="0"/>
            <a:ext cx="30480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ea typeface="Lucida Sans Unicode" charset="0"/>
                <a:cs typeface="Lucida Sans Unicode" charset="0"/>
              </a:defRPr>
            </a:lvl1pPr>
          </a:lstStyle>
          <a:p>
            <a:endParaRPr lang="de-DE"/>
          </a:p>
        </p:txBody>
      </p:sp>
      <p:sp>
        <p:nvSpPr>
          <p:cNvPr id="2069" name="Rectangle 21"/>
          <p:cNvSpPr>
            <a:spLocks noGrp="1" noRot="1" noChangeAspect="1" noChangeArrowheads="1"/>
          </p:cNvSpPr>
          <p:nvPr>
            <p:ph type="sldImg"/>
          </p:nvPr>
        </p:nvSpPr>
        <p:spPr bwMode="auto">
          <a:xfrm>
            <a:off x="150813" y="768350"/>
            <a:ext cx="6769100" cy="3808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70" name="Rectangle 22"/>
          <p:cNvSpPr>
            <a:spLocks noGrp="1" noChangeArrowheads="1"/>
          </p:cNvSpPr>
          <p:nvPr>
            <p:ph type="body"/>
          </p:nvPr>
        </p:nvSpPr>
        <p:spPr bwMode="auto">
          <a:xfrm>
            <a:off x="709613" y="4860925"/>
            <a:ext cx="5651500" cy="457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t" anchorCtr="0" compatLnSpc="1">
            <a:prstTxWarp prst="textNoShape">
              <a:avLst/>
            </a:prstTxWarp>
          </a:bodyPr>
          <a:lstStyle/>
          <a:p>
            <a:pPr lvl="0"/>
            <a:endParaRPr lang="de-DE"/>
          </a:p>
        </p:txBody>
      </p:sp>
      <p:sp>
        <p:nvSpPr>
          <p:cNvPr id="2071" name="Rectangle 23"/>
          <p:cNvSpPr>
            <a:spLocks noGrp="1" noChangeArrowheads="1"/>
          </p:cNvSpPr>
          <p:nvPr>
            <p:ph type="ftr"/>
          </p:nvPr>
        </p:nvSpPr>
        <p:spPr bwMode="auto">
          <a:xfrm>
            <a:off x="0" y="9721850"/>
            <a:ext cx="30480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ea typeface="Lucida Sans Unicode" charset="0"/>
                <a:cs typeface="Lucida Sans Unicode" charset="0"/>
              </a:defRPr>
            </a:lvl1pPr>
          </a:lstStyle>
          <a:p>
            <a:endParaRPr lang="de-DE"/>
          </a:p>
        </p:txBody>
      </p:sp>
      <p:sp>
        <p:nvSpPr>
          <p:cNvPr id="2072" name="Rectangle 24"/>
          <p:cNvSpPr>
            <a:spLocks noGrp="1" noChangeArrowheads="1"/>
          </p:cNvSpPr>
          <p:nvPr>
            <p:ph type="sldNum"/>
          </p:nvPr>
        </p:nvSpPr>
        <p:spPr bwMode="auto">
          <a:xfrm>
            <a:off x="4021138" y="9721850"/>
            <a:ext cx="30480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ea typeface="Lucida Sans Unicode" charset="0"/>
                <a:cs typeface="Lucida Sans Unicode" charset="0"/>
              </a:defRPr>
            </a:lvl1pPr>
          </a:lstStyle>
          <a:p>
            <a:fld id="{DED8265F-F1E4-4B71-BDBA-B4899FE951FF}" type="slidenum">
              <a:rPr lang="de-DE"/>
              <a:pPr/>
              <a:t>‹Nr.›</a:t>
            </a:fld>
            <a:endParaRPr lang="de-DE"/>
          </a:p>
        </p:txBody>
      </p:sp>
    </p:spTree>
    <p:extLst>
      <p:ext uri="{BB962C8B-B14F-4D97-AF65-F5344CB8AC3E}">
        <p14:creationId xmlns:p14="http://schemas.microsoft.com/office/powerpoint/2010/main" val="1532109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Datumsplatzhalter 3"/>
          <p:cNvSpPr>
            <a:spLocks noGrp="1"/>
          </p:cNvSpPr>
          <p:nvPr>
            <p:ph type="dt" idx="10"/>
          </p:nvPr>
        </p:nvSpPr>
        <p:spPr/>
        <p:txBody>
          <a:bodyPr/>
          <a:lstStyle>
            <a:lvl1pPr>
              <a:defRPr/>
            </a:lvl1pPr>
          </a:lstStyle>
          <a:p>
            <a:endParaRPr lang="de-DE"/>
          </a:p>
        </p:txBody>
      </p:sp>
      <p:sp>
        <p:nvSpPr>
          <p:cNvPr id="5" name="Fußzeilenplatzhalter 4"/>
          <p:cNvSpPr>
            <a:spLocks noGrp="1"/>
          </p:cNvSpPr>
          <p:nvPr>
            <p:ph type="ftr" idx="11"/>
          </p:nvPr>
        </p:nvSpPr>
        <p:spPr/>
        <p:txBody>
          <a:bodyPr/>
          <a:lstStyle>
            <a:lvl1pPr>
              <a:defRPr/>
            </a:lvl1pPr>
          </a:lstStyle>
          <a:p>
            <a:endParaRPr lang="de-DE"/>
          </a:p>
        </p:txBody>
      </p:sp>
      <p:sp>
        <p:nvSpPr>
          <p:cNvPr id="6" name="Foliennummernplatzhalter 5"/>
          <p:cNvSpPr>
            <a:spLocks noGrp="1"/>
          </p:cNvSpPr>
          <p:nvPr>
            <p:ph type="sldNum" idx="12"/>
          </p:nvPr>
        </p:nvSpPr>
        <p:spPr/>
        <p:txBody>
          <a:bodyPr/>
          <a:lstStyle>
            <a:lvl1pPr>
              <a:defRPr/>
            </a:lvl1pPr>
          </a:lstStyle>
          <a:p>
            <a:fld id="{9D64DECB-5B0E-4A2D-9764-CE5A9EECAE61}" type="slidenum">
              <a:rPr lang="de-DE"/>
              <a:pPr/>
              <a:t>‹Nr.›</a:t>
            </a:fld>
            <a:endParaRPr lang="de-DE"/>
          </a:p>
        </p:txBody>
      </p:sp>
    </p:spTree>
    <p:extLst>
      <p:ext uri="{BB962C8B-B14F-4D97-AF65-F5344CB8AC3E}">
        <p14:creationId xmlns:p14="http://schemas.microsoft.com/office/powerpoint/2010/main" val="313986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idx="10"/>
          </p:nvPr>
        </p:nvSpPr>
        <p:spPr/>
        <p:txBody>
          <a:bodyPr/>
          <a:lstStyle>
            <a:lvl1pPr>
              <a:defRPr/>
            </a:lvl1pPr>
          </a:lstStyle>
          <a:p>
            <a:endParaRPr lang="de-DE"/>
          </a:p>
        </p:txBody>
      </p:sp>
      <p:sp>
        <p:nvSpPr>
          <p:cNvPr id="5" name="Fußzeilenplatzhalter 4"/>
          <p:cNvSpPr>
            <a:spLocks noGrp="1"/>
          </p:cNvSpPr>
          <p:nvPr>
            <p:ph type="ftr" idx="11"/>
          </p:nvPr>
        </p:nvSpPr>
        <p:spPr/>
        <p:txBody>
          <a:bodyPr/>
          <a:lstStyle>
            <a:lvl1pPr>
              <a:defRPr/>
            </a:lvl1pPr>
          </a:lstStyle>
          <a:p>
            <a:endParaRPr lang="de-DE"/>
          </a:p>
        </p:txBody>
      </p:sp>
      <p:sp>
        <p:nvSpPr>
          <p:cNvPr id="6" name="Foliennummernplatzhalter 5"/>
          <p:cNvSpPr>
            <a:spLocks noGrp="1"/>
          </p:cNvSpPr>
          <p:nvPr>
            <p:ph type="sldNum" idx="12"/>
          </p:nvPr>
        </p:nvSpPr>
        <p:spPr/>
        <p:txBody>
          <a:bodyPr/>
          <a:lstStyle>
            <a:lvl1pPr>
              <a:defRPr/>
            </a:lvl1pPr>
          </a:lstStyle>
          <a:p>
            <a:fld id="{387C5446-C087-4E5C-8DF3-1321FD6BC559}" type="slidenum">
              <a:rPr lang="de-DE"/>
              <a:pPr/>
              <a:t>‹Nr.›</a:t>
            </a:fld>
            <a:endParaRPr lang="de-DE"/>
          </a:p>
        </p:txBody>
      </p:sp>
    </p:spTree>
    <p:extLst>
      <p:ext uri="{BB962C8B-B14F-4D97-AF65-F5344CB8AC3E}">
        <p14:creationId xmlns:p14="http://schemas.microsoft.com/office/powerpoint/2010/main" val="941983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11684" y="53976"/>
            <a:ext cx="2732616" cy="6043613"/>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1" y="53976"/>
            <a:ext cx="7998884" cy="6043613"/>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idx="10"/>
          </p:nvPr>
        </p:nvSpPr>
        <p:spPr/>
        <p:txBody>
          <a:bodyPr/>
          <a:lstStyle>
            <a:lvl1pPr>
              <a:defRPr/>
            </a:lvl1pPr>
          </a:lstStyle>
          <a:p>
            <a:endParaRPr lang="de-DE"/>
          </a:p>
        </p:txBody>
      </p:sp>
      <p:sp>
        <p:nvSpPr>
          <p:cNvPr id="5" name="Fußzeilenplatzhalter 4"/>
          <p:cNvSpPr>
            <a:spLocks noGrp="1"/>
          </p:cNvSpPr>
          <p:nvPr>
            <p:ph type="ftr" idx="11"/>
          </p:nvPr>
        </p:nvSpPr>
        <p:spPr/>
        <p:txBody>
          <a:bodyPr/>
          <a:lstStyle>
            <a:lvl1pPr>
              <a:defRPr/>
            </a:lvl1pPr>
          </a:lstStyle>
          <a:p>
            <a:endParaRPr lang="de-DE"/>
          </a:p>
        </p:txBody>
      </p:sp>
      <p:sp>
        <p:nvSpPr>
          <p:cNvPr id="6" name="Foliennummernplatzhalter 5"/>
          <p:cNvSpPr>
            <a:spLocks noGrp="1"/>
          </p:cNvSpPr>
          <p:nvPr>
            <p:ph type="sldNum" idx="12"/>
          </p:nvPr>
        </p:nvSpPr>
        <p:spPr/>
        <p:txBody>
          <a:bodyPr/>
          <a:lstStyle>
            <a:lvl1pPr>
              <a:defRPr/>
            </a:lvl1pPr>
          </a:lstStyle>
          <a:p>
            <a:fld id="{0455EFF5-06BA-4165-82CF-102EF0CBCE9E}" type="slidenum">
              <a:rPr lang="de-DE"/>
              <a:pPr/>
              <a:t>‹Nr.›</a:t>
            </a:fld>
            <a:endParaRPr lang="de-DE"/>
          </a:p>
        </p:txBody>
      </p:sp>
    </p:spTree>
    <p:extLst>
      <p:ext uri="{BB962C8B-B14F-4D97-AF65-F5344CB8AC3E}">
        <p14:creationId xmlns:p14="http://schemas.microsoft.com/office/powerpoint/2010/main" val="288903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1" y="53976"/>
            <a:ext cx="10934700" cy="1433513"/>
          </a:xfrm>
        </p:spPr>
        <p:txBody>
          <a:bodyPr/>
          <a:lstStyle/>
          <a:p>
            <a:r>
              <a:rPr lang="de-DE"/>
              <a:t>Titelmasterformat durch Klicken bearbeiten</a:t>
            </a:r>
          </a:p>
        </p:txBody>
      </p:sp>
      <p:sp>
        <p:nvSpPr>
          <p:cNvPr id="3" name="Datumsplatzhalter 2"/>
          <p:cNvSpPr>
            <a:spLocks noGrp="1"/>
          </p:cNvSpPr>
          <p:nvPr>
            <p:ph type="dt" idx="10"/>
          </p:nvPr>
        </p:nvSpPr>
        <p:spPr>
          <a:xfrm>
            <a:off x="609601" y="6245226"/>
            <a:ext cx="2806700" cy="447675"/>
          </a:xfrm>
        </p:spPr>
        <p:txBody>
          <a:bodyPr/>
          <a:lstStyle>
            <a:lvl1pPr>
              <a:defRPr/>
            </a:lvl1pPr>
          </a:lstStyle>
          <a:p>
            <a:endParaRPr lang="de-DE"/>
          </a:p>
        </p:txBody>
      </p:sp>
      <p:sp>
        <p:nvSpPr>
          <p:cNvPr id="4" name="Fußzeilenplatzhalter 3"/>
          <p:cNvSpPr>
            <a:spLocks noGrp="1"/>
          </p:cNvSpPr>
          <p:nvPr>
            <p:ph type="ftr" idx="11"/>
          </p:nvPr>
        </p:nvSpPr>
        <p:spPr>
          <a:xfrm>
            <a:off x="4176185" y="6381751"/>
            <a:ext cx="3822700" cy="447675"/>
          </a:xfrm>
        </p:spPr>
        <p:txBody>
          <a:bodyPr/>
          <a:lstStyle>
            <a:lvl1pPr>
              <a:defRPr/>
            </a:lvl1pPr>
          </a:lstStyle>
          <a:p>
            <a:endParaRPr lang="de-DE"/>
          </a:p>
        </p:txBody>
      </p:sp>
      <p:sp>
        <p:nvSpPr>
          <p:cNvPr id="5" name="Foliennummernplatzhalter 4"/>
          <p:cNvSpPr>
            <a:spLocks noGrp="1"/>
          </p:cNvSpPr>
          <p:nvPr>
            <p:ph type="sldNum" idx="12"/>
          </p:nvPr>
        </p:nvSpPr>
        <p:spPr>
          <a:xfrm>
            <a:off x="8737601" y="6245226"/>
            <a:ext cx="2806700" cy="447675"/>
          </a:xfrm>
        </p:spPr>
        <p:txBody>
          <a:bodyPr/>
          <a:lstStyle>
            <a:lvl1pPr>
              <a:defRPr/>
            </a:lvl1pPr>
          </a:lstStyle>
          <a:p>
            <a:fld id="{47F490A0-87BB-4518-94F6-82C206B376C1}" type="slidenum">
              <a:rPr lang="de-DE"/>
              <a:pPr/>
              <a:t>‹Nr.›</a:t>
            </a:fld>
            <a:endParaRPr lang="de-DE"/>
          </a:p>
        </p:txBody>
      </p:sp>
    </p:spTree>
    <p:extLst>
      <p:ext uri="{BB962C8B-B14F-4D97-AF65-F5344CB8AC3E}">
        <p14:creationId xmlns:p14="http://schemas.microsoft.com/office/powerpoint/2010/main" val="203100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1" y="53976"/>
            <a:ext cx="10934700" cy="1433513"/>
          </a:xfrm>
        </p:spPr>
        <p:txBody>
          <a:bodyPr/>
          <a:lstStyle/>
          <a:p>
            <a:r>
              <a:rPr lang="de-DE"/>
              <a:t>Titelmasterformat durch Klicken bearbeiten</a:t>
            </a:r>
          </a:p>
        </p:txBody>
      </p:sp>
      <p:sp>
        <p:nvSpPr>
          <p:cNvPr id="3" name="Textplatzhalter 2"/>
          <p:cNvSpPr>
            <a:spLocks noGrp="1"/>
          </p:cNvSpPr>
          <p:nvPr>
            <p:ph type="body" sz="half" idx="1"/>
          </p:nvPr>
        </p:nvSpPr>
        <p:spPr>
          <a:xfrm>
            <a:off x="609600" y="1600200"/>
            <a:ext cx="5365751" cy="44973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6178551" y="1600200"/>
            <a:ext cx="5365749" cy="21717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6178551" y="3924300"/>
            <a:ext cx="5365749" cy="21732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5"/>
          <p:cNvSpPr>
            <a:spLocks noGrp="1"/>
          </p:cNvSpPr>
          <p:nvPr>
            <p:ph type="dt" idx="10"/>
          </p:nvPr>
        </p:nvSpPr>
        <p:spPr>
          <a:xfrm>
            <a:off x="609601" y="6245226"/>
            <a:ext cx="2806700" cy="447675"/>
          </a:xfrm>
        </p:spPr>
        <p:txBody>
          <a:bodyPr/>
          <a:lstStyle>
            <a:lvl1pPr>
              <a:defRPr/>
            </a:lvl1pPr>
          </a:lstStyle>
          <a:p>
            <a:endParaRPr lang="de-DE"/>
          </a:p>
        </p:txBody>
      </p:sp>
      <p:sp>
        <p:nvSpPr>
          <p:cNvPr id="7" name="Fußzeilenplatzhalter 6"/>
          <p:cNvSpPr>
            <a:spLocks noGrp="1"/>
          </p:cNvSpPr>
          <p:nvPr>
            <p:ph type="ftr" idx="11"/>
          </p:nvPr>
        </p:nvSpPr>
        <p:spPr>
          <a:xfrm>
            <a:off x="4176185" y="6381751"/>
            <a:ext cx="3822700" cy="447675"/>
          </a:xfrm>
        </p:spPr>
        <p:txBody>
          <a:bodyPr/>
          <a:lstStyle>
            <a:lvl1pPr>
              <a:defRPr/>
            </a:lvl1pPr>
          </a:lstStyle>
          <a:p>
            <a:endParaRPr lang="de-DE"/>
          </a:p>
        </p:txBody>
      </p:sp>
      <p:sp>
        <p:nvSpPr>
          <p:cNvPr id="8" name="Foliennummernplatzhalter 7"/>
          <p:cNvSpPr>
            <a:spLocks noGrp="1"/>
          </p:cNvSpPr>
          <p:nvPr>
            <p:ph type="sldNum" idx="12"/>
          </p:nvPr>
        </p:nvSpPr>
        <p:spPr>
          <a:xfrm>
            <a:off x="8737601" y="6245226"/>
            <a:ext cx="2806700" cy="447675"/>
          </a:xfrm>
        </p:spPr>
        <p:txBody>
          <a:bodyPr/>
          <a:lstStyle>
            <a:lvl1pPr>
              <a:defRPr/>
            </a:lvl1pPr>
          </a:lstStyle>
          <a:p>
            <a:fld id="{BA77F4F2-24A6-41DC-82A4-E3488ACF8B8F}" type="slidenum">
              <a:rPr lang="de-DE"/>
              <a:pPr/>
              <a:t>‹Nr.›</a:t>
            </a:fld>
            <a:endParaRPr lang="de-DE"/>
          </a:p>
        </p:txBody>
      </p:sp>
    </p:spTree>
    <p:extLst>
      <p:ext uri="{BB962C8B-B14F-4D97-AF65-F5344CB8AC3E}">
        <p14:creationId xmlns:p14="http://schemas.microsoft.com/office/powerpoint/2010/main" val="61762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1" y="53976"/>
            <a:ext cx="10934700" cy="1433513"/>
          </a:xfrm>
        </p:spPr>
        <p:txBody>
          <a:bodyPr/>
          <a:lstStyle/>
          <a:p>
            <a:r>
              <a:rPr lang="de-DE"/>
              <a:t>Titelmasterformat durch Klicken bearbeiten</a:t>
            </a:r>
          </a:p>
        </p:txBody>
      </p:sp>
      <p:sp>
        <p:nvSpPr>
          <p:cNvPr id="3" name="Textplatzhalter 2"/>
          <p:cNvSpPr>
            <a:spLocks noGrp="1"/>
          </p:cNvSpPr>
          <p:nvPr>
            <p:ph type="body" sz="half" idx="1"/>
          </p:nvPr>
        </p:nvSpPr>
        <p:spPr>
          <a:xfrm>
            <a:off x="609600" y="1600200"/>
            <a:ext cx="5365751" cy="44973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8551" y="1600200"/>
            <a:ext cx="5365749" cy="44973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idx="10"/>
          </p:nvPr>
        </p:nvSpPr>
        <p:spPr>
          <a:xfrm>
            <a:off x="609601" y="6245226"/>
            <a:ext cx="2806700" cy="447675"/>
          </a:xfrm>
        </p:spPr>
        <p:txBody>
          <a:bodyPr/>
          <a:lstStyle>
            <a:lvl1pPr>
              <a:defRPr/>
            </a:lvl1pPr>
          </a:lstStyle>
          <a:p>
            <a:endParaRPr lang="de-DE"/>
          </a:p>
        </p:txBody>
      </p:sp>
      <p:sp>
        <p:nvSpPr>
          <p:cNvPr id="6" name="Fußzeilenplatzhalter 5"/>
          <p:cNvSpPr>
            <a:spLocks noGrp="1"/>
          </p:cNvSpPr>
          <p:nvPr>
            <p:ph type="ftr" idx="11"/>
          </p:nvPr>
        </p:nvSpPr>
        <p:spPr>
          <a:xfrm>
            <a:off x="4176185" y="6381751"/>
            <a:ext cx="3822700" cy="447675"/>
          </a:xfrm>
        </p:spPr>
        <p:txBody>
          <a:bodyPr/>
          <a:lstStyle>
            <a:lvl1pPr>
              <a:defRPr/>
            </a:lvl1pPr>
          </a:lstStyle>
          <a:p>
            <a:endParaRPr lang="de-DE"/>
          </a:p>
        </p:txBody>
      </p:sp>
      <p:sp>
        <p:nvSpPr>
          <p:cNvPr id="7" name="Foliennummernplatzhalter 6"/>
          <p:cNvSpPr>
            <a:spLocks noGrp="1"/>
          </p:cNvSpPr>
          <p:nvPr>
            <p:ph type="sldNum" idx="12"/>
          </p:nvPr>
        </p:nvSpPr>
        <p:spPr>
          <a:xfrm>
            <a:off x="8737601" y="6245226"/>
            <a:ext cx="2806700" cy="447675"/>
          </a:xfrm>
        </p:spPr>
        <p:txBody>
          <a:bodyPr/>
          <a:lstStyle>
            <a:lvl1pPr>
              <a:defRPr/>
            </a:lvl1pPr>
          </a:lstStyle>
          <a:p>
            <a:fld id="{78C4FA48-4639-4755-B5FB-16CFF587B986}" type="slidenum">
              <a:rPr lang="de-DE"/>
              <a:pPr/>
              <a:t>‹Nr.›</a:t>
            </a:fld>
            <a:endParaRPr lang="de-DE"/>
          </a:p>
        </p:txBody>
      </p:sp>
    </p:spTree>
    <p:extLst>
      <p:ext uri="{BB962C8B-B14F-4D97-AF65-F5344CB8AC3E}">
        <p14:creationId xmlns:p14="http://schemas.microsoft.com/office/powerpoint/2010/main" val="397865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idx="10"/>
          </p:nvPr>
        </p:nvSpPr>
        <p:spPr/>
        <p:txBody>
          <a:bodyPr/>
          <a:lstStyle>
            <a:lvl1pPr>
              <a:defRPr/>
            </a:lvl1pPr>
          </a:lstStyle>
          <a:p>
            <a:endParaRPr lang="de-DE"/>
          </a:p>
        </p:txBody>
      </p:sp>
      <p:sp>
        <p:nvSpPr>
          <p:cNvPr id="5" name="Fußzeilenplatzhalter 4"/>
          <p:cNvSpPr>
            <a:spLocks noGrp="1"/>
          </p:cNvSpPr>
          <p:nvPr>
            <p:ph type="ftr" idx="11"/>
          </p:nvPr>
        </p:nvSpPr>
        <p:spPr/>
        <p:txBody>
          <a:bodyPr/>
          <a:lstStyle>
            <a:lvl1pPr>
              <a:defRPr/>
            </a:lvl1pPr>
          </a:lstStyle>
          <a:p>
            <a:endParaRPr lang="de-DE"/>
          </a:p>
        </p:txBody>
      </p:sp>
      <p:sp>
        <p:nvSpPr>
          <p:cNvPr id="6" name="Foliennummernplatzhalter 5"/>
          <p:cNvSpPr>
            <a:spLocks noGrp="1"/>
          </p:cNvSpPr>
          <p:nvPr>
            <p:ph type="sldNum" idx="12"/>
          </p:nvPr>
        </p:nvSpPr>
        <p:spPr/>
        <p:txBody>
          <a:bodyPr/>
          <a:lstStyle>
            <a:lvl1pPr>
              <a:defRPr/>
            </a:lvl1pPr>
          </a:lstStyle>
          <a:p>
            <a:fld id="{B7106458-357B-4A1C-B63C-7A5AFE42EFE3}" type="slidenum">
              <a:rPr lang="de-DE"/>
              <a:pPr/>
              <a:t>‹Nr.›</a:t>
            </a:fld>
            <a:endParaRPr lang="de-DE"/>
          </a:p>
        </p:txBody>
      </p:sp>
    </p:spTree>
    <p:extLst>
      <p:ext uri="{BB962C8B-B14F-4D97-AF65-F5344CB8AC3E}">
        <p14:creationId xmlns:p14="http://schemas.microsoft.com/office/powerpoint/2010/main" val="401257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idx="10"/>
          </p:nvPr>
        </p:nvSpPr>
        <p:spPr/>
        <p:txBody>
          <a:bodyPr/>
          <a:lstStyle>
            <a:lvl1pPr>
              <a:defRPr/>
            </a:lvl1pPr>
          </a:lstStyle>
          <a:p>
            <a:endParaRPr lang="de-DE"/>
          </a:p>
        </p:txBody>
      </p:sp>
      <p:sp>
        <p:nvSpPr>
          <p:cNvPr id="5" name="Fußzeilenplatzhalter 4"/>
          <p:cNvSpPr>
            <a:spLocks noGrp="1"/>
          </p:cNvSpPr>
          <p:nvPr>
            <p:ph type="ftr" idx="11"/>
          </p:nvPr>
        </p:nvSpPr>
        <p:spPr/>
        <p:txBody>
          <a:bodyPr/>
          <a:lstStyle>
            <a:lvl1pPr>
              <a:defRPr/>
            </a:lvl1pPr>
          </a:lstStyle>
          <a:p>
            <a:endParaRPr lang="de-DE"/>
          </a:p>
        </p:txBody>
      </p:sp>
      <p:sp>
        <p:nvSpPr>
          <p:cNvPr id="6" name="Foliennummernplatzhalter 5"/>
          <p:cNvSpPr>
            <a:spLocks noGrp="1"/>
          </p:cNvSpPr>
          <p:nvPr>
            <p:ph type="sldNum" idx="12"/>
          </p:nvPr>
        </p:nvSpPr>
        <p:spPr/>
        <p:txBody>
          <a:bodyPr/>
          <a:lstStyle>
            <a:lvl1pPr>
              <a:defRPr/>
            </a:lvl1pPr>
          </a:lstStyle>
          <a:p>
            <a:fld id="{9F30537D-4A9D-4519-9BF1-4F709339757D}" type="slidenum">
              <a:rPr lang="de-DE"/>
              <a:pPr/>
              <a:t>‹Nr.›</a:t>
            </a:fld>
            <a:endParaRPr lang="de-DE"/>
          </a:p>
        </p:txBody>
      </p:sp>
    </p:spTree>
    <p:extLst>
      <p:ext uri="{BB962C8B-B14F-4D97-AF65-F5344CB8AC3E}">
        <p14:creationId xmlns:p14="http://schemas.microsoft.com/office/powerpoint/2010/main" val="37885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0"/>
            <a:ext cx="5365751"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8551" y="1600200"/>
            <a:ext cx="5365749"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idx="10"/>
          </p:nvPr>
        </p:nvSpPr>
        <p:spPr/>
        <p:txBody>
          <a:bodyPr/>
          <a:lstStyle>
            <a:lvl1pPr>
              <a:defRPr/>
            </a:lvl1pPr>
          </a:lstStyle>
          <a:p>
            <a:endParaRPr lang="de-DE"/>
          </a:p>
        </p:txBody>
      </p:sp>
      <p:sp>
        <p:nvSpPr>
          <p:cNvPr id="6" name="Fußzeilenplatzhalter 5"/>
          <p:cNvSpPr>
            <a:spLocks noGrp="1"/>
          </p:cNvSpPr>
          <p:nvPr>
            <p:ph type="ftr" idx="11"/>
          </p:nvPr>
        </p:nvSpPr>
        <p:spPr/>
        <p:txBody>
          <a:bodyPr/>
          <a:lstStyle>
            <a:lvl1pPr>
              <a:defRPr/>
            </a:lvl1pPr>
          </a:lstStyle>
          <a:p>
            <a:endParaRPr lang="de-DE"/>
          </a:p>
        </p:txBody>
      </p:sp>
      <p:sp>
        <p:nvSpPr>
          <p:cNvPr id="7" name="Foliennummernplatzhalter 6"/>
          <p:cNvSpPr>
            <a:spLocks noGrp="1"/>
          </p:cNvSpPr>
          <p:nvPr>
            <p:ph type="sldNum" idx="12"/>
          </p:nvPr>
        </p:nvSpPr>
        <p:spPr/>
        <p:txBody>
          <a:bodyPr/>
          <a:lstStyle>
            <a:lvl1pPr>
              <a:defRPr/>
            </a:lvl1pPr>
          </a:lstStyle>
          <a:p>
            <a:fld id="{93280236-06AE-45F4-9BA0-174E8819BCEC}" type="slidenum">
              <a:rPr lang="de-DE"/>
              <a:pPr/>
              <a:t>‹Nr.›</a:t>
            </a:fld>
            <a:endParaRPr lang="de-DE"/>
          </a:p>
        </p:txBody>
      </p:sp>
    </p:spTree>
    <p:extLst>
      <p:ext uri="{BB962C8B-B14F-4D97-AF65-F5344CB8AC3E}">
        <p14:creationId xmlns:p14="http://schemas.microsoft.com/office/powerpoint/2010/main" val="3255573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idx="10"/>
          </p:nvPr>
        </p:nvSpPr>
        <p:spPr/>
        <p:txBody>
          <a:bodyPr/>
          <a:lstStyle>
            <a:lvl1pPr>
              <a:defRPr/>
            </a:lvl1pPr>
          </a:lstStyle>
          <a:p>
            <a:endParaRPr lang="de-DE"/>
          </a:p>
        </p:txBody>
      </p:sp>
      <p:sp>
        <p:nvSpPr>
          <p:cNvPr id="8" name="Fußzeilenplatzhalter 7"/>
          <p:cNvSpPr>
            <a:spLocks noGrp="1"/>
          </p:cNvSpPr>
          <p:nvPr>
            <p:ph type="ftr" idx="11"/>
          </p:nvPr>
        </p:nvSpPr>
        <p:spPr/>
        <p:txBody>
          <a:bodyPr/>
          <a:lstStyle>
            <a:lvl1pPr>
              <a:defRPr/>
            </a:lvl1pPr>
          </a:lstStyle>
          <a:p>
            <a:endParaRPr lang="de-DE"/>
          </a:p>
        </p:txBody>
      </p:sp>
      <p:sp>
        <p:nvSpPr>
          <p:cNvPr id="9" name="Foliennummernplatzhalter 8"/>
          <p:cNvSpPr>
            <a:spLocks noGrp="1"/>
          </p:cNvSpPr>
          <p:nvPr>
            <p:ph type="sldNum" idx="12"/>
          </p:nvPr>
        </p:nvSpPr>
        <p:spPr/>
        <p:txBody>
          <a:bodyPr/>
          <a:lstStyle>
            <a:lvl1pPr>
              <a:defRPr/>
            </a:lvl1pPr>
          </a:lstStyle>
          <a:p>
            <a:fld id="{0D6F01BA-92F9-4A2C-8D36-56E93678E8BC}" type="slidenum">
              <a:rPr lang="de-DE"/>
              <a:pPr/>
              <a:t>‹Nr.›</a:t>
            </a:fld>
            <a:endParaRPr lang="de-DE"/>
          </a:p>
        </p:txBody>
      </p:sp>
    </p:spTree>
    <p:extLst>
      <p:ext uri="{BB962C8B-B14F-4D97-AF65-F5344CB8AC3E}">
        <p14:creationId xmlns:p14="http://schemas.microsoft.com/office/powerpoint/2010/main" val="343076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idx="10"/>
          </p:nvPr>
        </p:nvSpPr>
        <p:spPr/>
        <p:txBody>
          <a:bodyPr/>
          <a:lstStyle>
            <a:lvl1pPr>
              <a:defRPr/>
            </a:lvl1pPr>
          </a:lstStyle>
          <a:p>
            <a:endParaRPr lang="de-DE"/>
          </a:p>
        </p:txBody>
      </p:sp>
      <p:sp>
        <p:nvSpPr>
          <p:cNvPr id="4" name="Fußzeilenplatzhalter 3"/>
          <p:cNvSpPr>
            <a:spLocks noGrp="1"/>
          </p:cNvSpPr>
          <p:nvPr>
            <p:ph type="ftr" idx="11"/>
          </p:nvPr>
        </p:nvSpPr>
        <p:spPr/>
        <p:txBody>
          <a:bodyPr/>
          <a:lstStyle>
            <a:lvl1pPr>
              <a:defRPr/>
            </a:lvl1pPr>
          </a:lstStyle>
          <a:p>
            <a:endParaRPr lang="de-DE"/>
          </a:p>
        </p:txBody>
      </p:sp>
      <p:sp>
        <p:nvSpPr>
          <p:cNvPr id="5" name="Foliennummernplatzhalter 4"/>
          <p:cNvSpPr>
            <a:spLocks noGrp="1"/>
          </p:cNvSpPr>
          <p:nvPr>
            <p:ph type="sldNum" idx="12"/>
          </p:nvPr>
        </p:nvSpPr>
        <p:spPr/>
        <p:txBody>
          <a:bodyPr/>
          <a:lstStyle>
            <a:lvl1pPr>
              <a:defRPr/>
            </a:lvl1pPr>
          </a:lstStyle>
          <a:p>
            <a:fld id="{7062BF89-1554-4CFB-B87B-4FF42038BD57}" type="slidenum">
              <a:rPr lang="de-DE"/>
              <a:pPr/>
              <a:t>‹Nr.›</a:t>
            </a:fld>
            <a:endParaRPr lang="de-DE"/>
          </a:p>
        </p:txBody>
      </p:sp>
    </p:spTree>
    <p:extLst>
      <p:ext uri="{BB962C8B-B14F-4D97-AF65-F5344CB8AC3E}">
        <p14:creationId xmlns:p14="http://schemas.microsoft.com/office/powerpoint/2010/main" val="361682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p>
        </p:txBody>
      </p:sp>
      <p:sp>
        <p:nvSpPr>
          <p:cNvPr id="3" name="Fußzeilenplatzhalter 2"/>
          <p:cNvSpPr>
            <a:spLocks noGrp="1"/>
          </p:cNvSpPr>
          <p:nvPr>
            <p:ph type="ftr" idx="11"/>
          </p:nvPr>
        </p:nvSpPr>
        <p:spPr/>
        <p:txBody>
          <a:bodyPr/>
          <a:lstStyle>
            <a:lvl1pPr>
              <a:defRPr/>
            </a:lvl1pPr>
          </a:lstStyle>
          <a:p>
            <a:endParaRPr lang="de-DE"/>
          </a:p>
        </p:txBody>
      </p:sp>
      <p:sp>
        <p:nvSpPr>
          <p:cNvPr id="4" name="Foliennummernplatzhalter 3"/>
          <p:cNvSpPr>
            <a:spLocks noGrp="1"/>
          </p:cNvSpPr>
          <p:nvPr>
            <p:ph type="sldNum" idx="12"/>
          </p:nvPr>
        </p:nvSpPr>
        <p:spPr/>
        <p:txBody>
          <a:bodyPr/>
          <a:lstStyle>
            <a:lvl1pPr>
              <a:defRPr/>
            </a:lvl1pPr>
          </a:lstStyle>
          <a:p>
            <a:fld id="{E511B1C6-976A-40D3-8782-004839B97D54}" type="slidenum">
              <a:rPr lang="de-DE"/>
              <a:pPr/>
              <a:t>‹Nr.›</a:t>
            </a:fld>
            <a:endParaRPr lang="de-DE"/>
          </a:p>
        </p:txBody>
      </p:sp>
    </p:spTree>
    <p:extLst>
      <p:ext uri="{BB962C8B-B14F-4D97-AF65-F5344CB8AC3E}">
        <p14:creationId xmlns:p14="http://schemas.microsoft.com/office/powerpoint/2010/main" val="2745462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idx="10"/>
          </p:nvPr>
        </p:nvSpPr>
        <p:spPr/>
        <p:txBody>
          <a:bodyPr/>
          <a:lstStyle>
            <a:lvl1pPr>
              <a:defRPr/>
            </a:lvl1pPr>
          </a:lstStyle>
          <a:p>
            <a:endParaRPr lang="de-DE"/>
          </a:p>
        </p:txBody>
      </p:sp>
      <p:sp>
        <p:nvSpPr>
          <p:cNvPr id="6" name="Fußzeilenplatzhalter 5"/>
          <p:cNvSpPr>
            <a:spLocks noGrp="1"/>
          </p:cNvSpPr>
          <p:nvPr>
            <p:ph type="ftr" idx="11"/>
          </p:nvPr>
        </p:nvSpPr>
        <p:spPr/>
        <p:txBody>
          <a:bodyPr/>
          <a:lstStyle>
            <a:lvl1pPr>
              <a:defRPr/>
            </a:lvl1pPr>
          </a:lstStyle>
          <a:p>
            <a:endParaRPr lang="de-DE"/>
          </a:p>
        </p:txBody>
      </p:sp>
      <p:sp>
        <p:nvSpPr>
          <p:cNvPr id="7" name="Foliennummernplatzhalter 6"/>
          <p:cNvSpPr>
            <a:spLocks noGrp="1"/>
          </p:cNvSpPr>
          <p:nvPr>
            <p:ph type="sldNum" idx="12"/>
          </p:nvPr>
        </p:nvSpPr>
        <p:spPr/>
        <p:txBody>
          <a:bodyPr/>
          <a:lstStyle>
            <a:lvl1pPr>
              <a:defRPr/>
            </a:lvl1pPr>
          </a:lstStyle>
          <a:p>
            <a:fld id="{80975C7D-E0E9-40A5-8FBC-047ECAFFB52F}" type="slidenum">
              <a:rPr lang="de-DE"/>
              <a:pPr/>
              <a:t>‹Nr.›</a:t>
            </a:fld>
            <a:endParaRPr lang="de-DE"/>
          </a:p>
        </p:txBody>
      </p:sp>
    </p:spTree>
    <p:extLst>
      <p:ext uri="{BB962C8B-B14F-4D97-AF65-F5344CB8AC3E}">
        <p14:creationId xmlns:p14="http://schemas.microsoft.com/office/powerpoint/2010/main" val="355453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idx="10"/>
          </p:nvPr>
        </p:nvSpPr>
        <p:spPr/>
        <p:txBody>
          <a:bodyPr/>
          <a:lstStyle>
            <a:lvl1pPr>
              <a:defRPr/>
            </a:lvl1pPr>
          </a:lstStyle>
          <a:p>
            <a:endParaRPr lang="de-DE"/>
          </a:p>
        </p:txBody>
      </p:sp>
      <p:sp>
        <p:nvSpPr>
          <p:cNvPr id="6" name="Fußzeilenplatzhalter 5"/>
          <p:cNvSpPr>
            <a:spLocks noGrp="1"/>
          </p:cNvSpPr>
          <p:nvPr>
            <p:ph type="ftr" idx="11"/>
          </p:nvPr>
        </p:nvSpPr>
        <p:spPr/>
        <p:txBody>
          <a:bodyPr/>
          <a:lstStyle>
            <a:lvl1pPr>
              <a:defRPr/>
            </a:lvl1pPr>
          </a:lstStyle>
          <a:p>
            <a:endParaRPr lang="de-DE"/>
          </a:p>
        </p:txBody>
      </p:sp>
      <p:sp>
        <p:nvSpPr>
          <p:cNvPr id="7" name="Foliennummernplatzhalter 6"/>
          <p:cNvSpPr>
            <a:spLocks noGrp="1"/>
          </p:cNvSpPr>
          <p:nvPr>
            <p:ph type="sldNum" idx="12"/>
          </p:nvPr>
        </p:nvSpPr>
        <p:spPr/>
        <p:txBody>
          <a:bodyPr/>
          <a:lstStyle>
            <a:lvl1pPr>
              <a:defRPr/>
            </a:lvl1pPr>
          </a:lstStyle>
          <a:p>
            <a:fld id="{CB7DE5AE-BEA5-4DD8-BCB3-7E03B8B05B4A}" type="slidenum">
              <a:rPr lang="de-DE"/>
              <a:pPr/>
              <a:t>‹Nr.›</a:t>
            </a:fld>
            <a:endParaRPr lang="de-DE"/>
          </a:p>
        </p:txBody>
      </p:sp>
    </p:spTree>
    <p:extLst>
      <p:ext uri="{BB962C8B-B14F-4D97-AF65-F5344CB8AC3E}">
        <p14:creationId xmlns:p14="http://schemas.microsoft.com/office/powerpoint/2010/main" val="2961246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1" y="53976"/>
            <a:ext cx="10934700"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t>Klicken Sie, um das Format des Titeltextes zu bearbeiten</a:t>
            </a:r>
          </a:p>
        </p:txBody>
      </p:sp>
      <p:sp>
        <p:nvSpPr>
          <p:cNvPr id="1026" name="Rectangle 2"/>
          <p:cNvSpPr>
            <a:spLocks noGrp="1" noChangeArrowheads="1"/>
          </p:cNvSpPr>
          <p:nvPr>
            <p:ph type="body" idx="1"/>
          </p:nvPr>
        </p:nvSpPr>
        <p:spPr bwMode="auto">
          <a:xfrm>
            <a:off x="609601" y="1600200"/>
            <a:ext cx="10934700" cy="449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t>Klicken Sie, um die Formate des Gliederungstextes zu bearbeiten</a:t>
            </a:r>
          </a:p>
          <a:p>
            <a:pPr lvl="1"/>
            <a:r>
              <a:rPr lang="en-GB"/>
              <a:t>Zweite Gliederungsebene</a:t>
            </a:r>
          </a:p>
          <a:p>
            <a:pPr lvl="2"/>
            <a:r>
              <a:rPr lang="en-GB"/>
              <a:t>Dritte Gliederungsebene</a:t>
            </a:r>
          </a:p>
          <a:p>
            <a:pPr lvl="3"/>
            <a:r>
              <a:rPr lang="en-GB"/>
              <a:t>Vierte Gliederungsebene</a:t>
            </a:r>
          </a:p>
          <a:p>
            <a:pPr lvl="4"/>
            <a:r>
              <a:rPr lang="en-GB"/>
              <a:t>Fünfte Gliederungsebene</a:t>
            </a:r>
          </a:p>
          <a:p>
            <a:pPr lvl="4"/>
            <a:r>
              <a:rPr lang="en-GB"/>
              <a:t>Sechste Gliederungsebene</a:t>
            </a:r>
          </a:p>
          <a:p>
            <a:pPr lvl="4"/>
            <a:r>
              <a:rPr lang="en-GB"/>
              <a:t>Siebente Gliederungsebene</a:t>
            </a:r>
          </a:p>
          <a:p>
            <a:pPr lvl="4"/>
            <a:r>
              <a:rPr lang="en-GB"/>
              <a:t>Achte Gliederungsebene</a:t>
            </a:r>
          </a:p>
          <a:p>
            <a:pPr lvl="4"/>
            <a:r>
              <a:rPr lang="en-GB"/>
              <a:t>Neunte Gliederungsebene</a:t>
            </a:r>
          </a:p>
        </p:txBody>
      </p:sp>
      <p:sp>
        <p:nvSpPr>
          <p:cNvPr id="1027" name="Rectangle 3"/>
          <p:cNvSpPr>
            <a:spLocks noGrp="1" noChangeArrowheads="1"/>
          </p:cNvSpPr>
          <p:nvPr>
            <p:ph type="dt"/>
          </p:nvPr>
        </p:nvSpPr>
        <p:spPr bwMode="auto">
          <a:xfrm>
            <a:off x="609601" y="6245226"/>
            <a:ext cx="28067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de-DE"/>
          </a:p>
        </p:txBody>
      </p:sp>
      <p:sp>
        <p:nvSpPr>
          <p:cNvPr id="1028" name="Rectangle 4"/>
          <p:cNvSpPr>
            <a:spLocks noGrp="1" noChangeArrowheads="1"/>
          </p:cNvSpPr>
          <p:nvPr>
            <p:ph type="ftr"/>
          </p:nvPr>
        </p:nvSpPr>
        <p:spPr bwMode="auto">
          <a:xfrm>
            <a:off x="4176185" y="6381751"/>
            <a:ext cx="38227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de-DE"/>
          </a:p>
        </p:txBody>
      </p:sp>
      <p:sp>
        <p:nvSpPr>
          <p:cNvPr id="1029" name="Rectangle 5"/>
          <p:cNvSpPr>
            <a:spLocks noGrp="1" noChangeArrowheads="1"/>
          </p:cNvSpPr>
          <p:nvPr>
            <p:ph type="sldNum"/>
          </p:nvPr>
        </p:nvSpPr>
        <p:spPr bwMode="auto">
          <a:xfrm>
            <a:off x="8737601" y="6245226"/>
            <a:ext cx="28067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B89705B4-6A58-4BEB-A023-0044C1E1B6CB}" type="slidenum">
              <a:rPr lang="de-DE"/>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fontAlgn="base">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2pPr>
      <a:lvl3pPr marL="1143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3pPr>
      <a:lvl4pPr marL="1600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4pPr>
      <a:lvl5pPr marL="20574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9pPr>
    </p:titleStyle>
    <p:body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gif"/><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3.svg"/><Relationship Id="rId5" Type="http://schemas.openxmlformats.org/officeDocument/2006/relationships/image" Target="../media/image8.png"/><Relationship Id="rId4" Type="http://schemas.openxmlformats.org/officeDocument/2006/relationships/image" Target="../media/image1.gif"/></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12.xml"/><Relationship Id="rId6" Type="http://schemas.openxmlformats.org/officeDocument/2006/relationships/image" Target="../media/image4.gif"/><Relationship Id="rId5" Type="http://schemas.openxmlformats.org/officeDocument/2006/relationships/image" Target="../media/image5.gif"/><Relationship Id="rId4" Type="http://schemas.openxmlformats.org/officeDocument/2006/relationships/image" Target="../media/image3.sv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3.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DF6F2DE9-E62C-4803-9AA1-AEB3C265FD2E}"/>
              </a:ext>
            </a:extLst>
          </p:cNvPr>
          <p:cNvSpPr txBox="1">
            <a:spLocks/>
          </p:cNvSpPr>
          <p:nvPr/>
        </p:nvSpPr>
        <p:spPr bwMode="auto">
          <a:xfrm>
            <a:off x="142435" y="1286940"/>
            <a:ext cx="10934700" cy="460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2pPr>
            <a:lvl3pPr marL="1143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3pPr>
            <a:lvl4pPr marL="1600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4pPr>
            <a:lvl5pPr marL="20574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9pPr>
          </a:lstStyle>
          <a:p>
            <a:r>
              <a:rPr lang="de-DE" sz="3200" b="1" i="1" kern="0" dirty="0"/>
              <a:t>ARISS Contact</a:t>
            </a:r>
          </a:p>
          <a:p>
            <a:endParaRPr lang="de-DE" sz="2000" b="1" i="1" kern="0" dirty="0"/>
          </a:p>
          <a:p>
            <a:r>
              <a:rPr lang="de-DE" sz="3200" b="1" i="1" kern="0" dirty="0"/>
              <a:t>DN1EME in Europark Rust, Germany</a:t>
            </a:r>
          </a:p>
          <a:p>
            <a:endParaRPr lang="de-DE" sz="2000" b="1" i="1" kern="0" dirty="0"/>
          </a:p>
          <a:p>
            <a:r>
              <a:rPr lang="de-DE" sz="3200" b="1" i="1" kern="0" dirty="0"/>
              <a:t>and</a:t>
            </a:r>
          </a:p>
          <a:p>
            <a:endParaRPr lang="de-DE" sz="2000" b="1" i="1" kern="0" dirty="0"/>
          </a:p>
          <a:p>
            <a:r>
              <a:rPr lang="de-DE" sz="3200" b="1" i="1" kern="0" dirty="0"/>
              <a:t>IR0ISS Luca </a:t>
            </a:r>
            <a:r>
              <a:rPr lang="de-DE" sz="3200" b="1" i="1" kern="0" dirty="0" err="1"/>
              <a:t>Parmitano</a:t>
            </a:r>
            <a:r>
              <a:rPr lang="de-DE" sz="3200" b="1" i="1" kern="0" dirty="0"/>
              <a:t> </a:t>
            </a:r>
            <a:r>
              <a:rPr lang="de-DE" sz="3200" b="1" i="1" kern="0" dirty="0" err="1"/>
              <a:t>aboard</a:t>
            </a:r>
            <a:r>
              <a:rPr lang="de-DE" sz="3200" b="1" i="1" kern="0" dirty="0"/>
              <a:t> </a:t>
            </a:r>
            <a:r>
              <a:rPr lang="de-DE" sz="3200" b="1" i="1" kern="0" dirty="0" err="1"/>
              <a:t>the</a:t>
            </a:r>
            <a:r>
              <a:rPr lang="de-DE" sz="3200" b="1" i="1" kern="0" dirty="0"/>
              <a:t> ISS</a:t>
            </a:r>
          </a:p>
          <a:p>
            <a:endParaRPr lang="de-DE" sz="2000" b="1" i="1" kern="0" dirty="0"/>
          </a:p>
          <a:p>
            <a:r>
              <a:rPr lang="de-DE" sz="3200" b="1" i="1" kern="0" dirty="0" err="1"/>
              <a:t>October</a:t>
            </a:r>
            <a:r>
              <a:rPr lang="de-DE" sz="3200" b="1" i="1" kern="0" dirty="0"/>
              <a:t> 17</a:t>
            </a:r>
            <a:r>
              <a:rPr lang="de-DE" sz="3200" b="1" i="1" kern="0" baseline="30000" dirty="0"/>
              <a:t>th</a:t>
            </a:r>
            <a:r>
              <a:rPr lang="de-DE" sz="3200" b="1" i="1" kern="0" dirty="0"/>
              <a:t> 2019</a:t>
            </a:r>
            <a:endParaRPr lang="en-GB" sz="3200" b="1" i="1" kern="0" dirty="0"/>
          </a:p>
        </p:txBody>
      </p:sp>
      <p:pic>
        <p:nvPicPr>
          <p:cNvPr id="6" name="Grafik 5">
            <a:extLst>
              <a:ext uri="{FF2B5EF4-FFF2-40B4-BE49-F238E27FC236}">
                <a16:creationId xmlns:a16="http://schemas.microsoft.com/office/drawing/2014/main" id="{BCE4AF65-435C-483D-817B-EA637946F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75" y="294625"/>
            <a:ext cx="1955301" cy="1910239"/>
          </a:xfrm>
          <a:prstGeom prst="rect">
            <a:avLst/>
          </a:prstGeom>
        </p:spPr>
      </p:pic>
      <p:pic>
        <p:nvPicPr>
          <p:cNvPr id="8" name="Grafik 7">
            <a:extLst>
              <a:ext uri="{FF2B5EF4-FFF2-40B4-BE49-F238E27FC236}">
                <a16:creationId xmlns:a16="http://schemas.microsoft.com/office/drawing/2014/main" id="{8E502550-E30F-404F-8C75-837BF93007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2395" y="321444"/>
            <a:ext cx="2740230" cy="1739404"/>
          </a:xfrm>
          <a:prstGeom prst="rect">
            <a:avLst/>
          </a:prstGeom>
        </p:spPr>
      </p:pic>
      <p:pic>
        <p:nvPicPr>
          <p:cNvPr id="9" name="Grafik 8">
            <a:extLst>
              <a:ext uri="{FF2B5EF4-FFF2-40B4-BE49-F238E27FC236}">
                <a16:creationId xmlns:a16="http://schemas.microsoft.com/office/drawing/2014/main" id="{085B99A2-33CC-4228-A2D5-5A6B3F23FF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2670" y="5879458"/>
            <a:ext cx="3024336" cy="807012"/>
          </a:xfrm>
          <a:prstGeom prst="rect">
            <a:avLst/>
          </a:prstGeom>
        </p:spPr>
      </p:pic>
      <p:pic>
        <p:nvPicPr>
          <p:cNvPr id="10" name="Grafik 9">
            <a:extLst>
              <a:ext uri="{FF2B5EF4-FFF2-40B4-BE49-F238E27FC236}">
                <a16:creationId xmlns:a16="http://schemas.microsoft.com/office/drawing/2014/main" id="{CEE988F1-5270-4BC2-95E3-B15AFFCF81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7" name="Grafik 6">
            <a:extLst>
              <a:ext uri="{FF2B5EF4-FFF2-40B4-BE49-F238E27FC236}">
                <a16:creationId xmlns:a16="http://schemas.microsoft.com/office/drawing/2014/main" id="{BA8E4576-153A-4FF4-9CB7-6AB874D4BA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1784" y="5894578"/>
            <a:ext cx="2530352" cy="807012"/>
          </a:xfrm>
          <a:prstGeom prst="rect">
            <a:avLst/>
          </a:prstGeom>
        </p:spPr>
      </p:pic>
      <p:pic>
        <p:nvPicPr>
          <p:cNvPr id="4" name="ARISS Contact IR0ISS with DN1EME 2019-10-17 12h03 UTC for ppt">
            <a:hlinkClick r:id="" action="ppaction://media"/>
            <a:extLst>
              <a:ext uri="{FF2B5EF4-FFF2-40B4-BE49-F238E27FC236}">
                <a16:creationId xmlns:a16="http://schemas.microsoft.com/office/drawing/2014/main" id="{6AFE0664-629F-496C-B0F2-05F16C38B9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40038" y="3665353"/>
            <a:ext cx="609600" cy="609600"/>
          </a:xfrm>
          <a:prstGeom prst="rect">
            <a:avLst/>
          </a:prstGeom>
        </p:spPr>
      </p:pic>
    </p:spTree>
    <p:extLst>
      <p:ext uri="{BB962C8B-B14F-4D97-AF65-F5344CB8AC3E}">
        <p14:creationId xmlns:p14="http://schemas.microsoft.com/office/powerpoint/2010/main" val="3194275078"/>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692696"/>
            <a:ext cx="9239954" cy="6165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#4</a:t>
            </a:r>
          </a:p>
          <a:p>
            <a:pPr marL="0" indent="0"/>
            <a:r>
              <a:rPr lang="en-US" sz="2200" b="1" i="1" dirty="0"/>
              <a:t>We use GMT, which is the Greenwich Mean Time, so right now on the space station it is 12:05. And no, night and daylight changes do not play a role during the working day, unless you are doing an EVA and you are outside – you have to be careful about lowering and raising your visor to protected yourself from UV rays. </a:t>
            </a:r>
          </a:p>
          <a:p>
            <a:pPr marL="0" indent="0"/>
            <a:endParaRPr lang="en-US" sz="2200" b="1" i="1" u="sng" dirty="0"/>
          </a:p>
          <a:p>
            <a:pPr marL="0" indent="0"/>
            <a:r>
              <a:rPr lang="de-DE" sz="2200" b="1" i="1" u="sng" dirty="0"/>
              <a:t>4. Antwort</a:t>
            </a:r>
          </a:p>
          <a:p>
            <a:pPr marL="0" indent="0"/>
            <a:r>
              <a:rPr lang="de-DE" sz="2200" b="1" i="1" dirty="0"/>
              <a:t>Wir verwenden „GMT“, die Greenwich Mean Time. Derzeit haben wir auf der Station 12:05h. Nein, Nacht- und Tageslichtwechsel spielen kein Rolle während des Arbeitstages, es sei denn, man ist im Außenboard-Einsatz, also draußen – dann muss man vorsichtig sein, wann man sein Visier senkt oder hebt um sich vor UV-Strahlen zu schützen. </a:t>
            </a:r>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309680080"/>
      </p:ext>
    </p:extLst>
  </p:cSld>
  <p:clrMapOvr>
    <a:masterClrMapping/>
  </p:clrMapOvr>
  <mc:AlternateContent xmlns:mc="http://schemas.openxmlformats.org/markup-compatibility/2006" xmlns:p14="http://schemas.microsoft.com/office/powerpoint/2010/main">
    <mc:Choice Requires="p14">
      <p:transition spd="slow" p14:dur="2000" advClick="0" advTm="24500"/>
    </mc:Choice>
    <mc:Fallback xmlns="">
      <p:transition spd="slow" advClick="0" advTm="245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9ACE43FD-EAE2-4778-A6D0-EB7102065E41}"/>
              </a:ext>
            </a:extLst>
          </p:cNvPr>
          <p:cNvSpPr txBox="1">
            <a:spLocks/>
          </p:cNvSpPr>
          <p:nvPr/>
        </p:nvSpPr>
        <p:spPr bwMode="auto">
          <a:xfrm>
            <a:off x="1" y="1916832"/>
            <a:ext cx="10776520" cy="4421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Question #5 </a:t>
            </a:r>
            <a:r>
              <a:rPr lang="de-DE" sz="2800" b="1" i="1" kern="0" dirty="0" err="1"/>
              <a:t>from</a:t>
            </a:r>
            <a:r>
              <a:rPr lang="de-DE" sz="2800" b="1" i="1" kern="0" dirty="0"/>
              <a:t> Janina Feger:</a:t>
            </a:r>
          </a:p>
          <a:p>
            <a:pPr marL="0" indent="0" algn="ctr"/>
            <a:r>
              <a:rPr lang="en-GB" sz="2800" b="1" i="1" kern="0" dirty="0"/>
              <a:t>How does it feel to float in space </a:t>
            </a:r>
            <a:br>
              <a:rPr lang="en-GB" sz="2800" b="1" i="1" kern="0" dirty="0"/>
            </a:br>
            <a:r>
              <a:rPr lang="en-GB" sz="2800" b="1" i="1" kern="0" dirty="0"/>
              <a:t>and how do you like zero gravity?</a:t>
            </a:r>
          </a:p>
          <a:p>
            <a:pPr marL="0" indent="0" algn="ctr"/>
            <a:endParaRPr lang="de-DE" sz="2800" b="1" i="1" kern="0" dirty="0"/>
          </a:p>
          <a:p>
            <a:pPr marL="0" indent="0" algn="ctr"/>
            <a:r>
              <a:rPr lang="de-DE" sz="2800" b="1" i="1" kern="0" dirty="0"/>
              <a:t>5. Frage von Janina Feger:</a:t>
            </a:r>
          </a:p>
          <a:p>
            <a:pPr marL="0" indent="0" algn="ctr"/>
            <a:r>
              <a:rPr lang="de-DE" sz="2800" b="1" i="1" kern="0" dirty="0">
                <a:solidFill>
                  <a:schemeClr val="tx1"/>
                </a:solidFill>
              </a:rPr>
              <a:t>Wie fühlt es sich an im Weltraum zu schweben </a:t>
            </a:r>
            <a:br>
              <a:rPr lang="de-DE" sz="2800" b="1" i="1" kern="0" dirty="0">
                <a:solidFill>
                  <a:schemeClr val="tx1"/>
                </a:solidFill>
              </a:rPr>
            </a:br>
            <a:r>
              <a:rPr lang="de-DE" sz="2800" b="1" i="1" kern="0" dirty="0">
                <a:solidFill>
                  <a:schemeClr val="tx1"/>
                </a:solidFill>
              </a:rPr>
              <a:t>und wie empfinden Sie die Schwerelosigkeit?</a:t>
            </a:r>
            <a:endParaRPr lang="de-DE" sz="2800" b="1" i="1" kern="0" dirty="0"/>
          </a:p>
          <a:p>
            <a:pPr marL="0" indent="0"/>
            <a:endParaRPr lang="de-DE" sz="2800" kern="0" dirty="0"/>
          </a:p>
        </p:txBody>
      </p:sp>
      <p:pic>
        <p:nvPicPr>
          <p:cNvPr id="14" name="Grafik 13">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5" name="Grafik 14">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6" name="Grafik 15">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8" name="Grafik 17">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9" name="Grafik 18">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1356296787"/>
      </p:ext>
    </p:extLst>
  </p:cSld>
  <p:clrMapOvr>
    <a:masterClrMapping/>
  </p:clrMapOvr>
  <mc:AlternateContent xmlns:mc="http://schemas.openxmlformats.org/markup-compatibility/2006" xmlns:p14="http://schemas.microsoft.com/office/powerpoint/2010/main">
    <mc:Choice Requires="p14">
      <p:transition spd="slow" p14:dur="2000" advClick="0" advTm="5500"/>
    </mc:Choice>
    <mc:Fallback xmlns="">
      <p:transition spd="slow" advClick="0" advTm="55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1124744"/>
            <a:ext cx="9239954" cy="5733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#5</a:t>
            </a:r>
          </a:p>
          <a:p>
            <a:pPr marL="0" indent="0"/>
            <a:r>
              <a:rPr lang="en-US" sz="2200" b="1" i="1" dirty="0"/>
              <a:t>To me, floating in space is like dreaming – if you have ever dreamt about floating, or about flying without wings, like Peter Pan, this is what it is like to be in space - only it is better because you don’t have to wake up. I love being in weightlessness.</a:t>
            </a:r>
          </a:p>
          <a:p>
            <a:pPr marL="0" indent="0"/>
            <a:endParaRPr lang="en-US" sz="2200" b="1" i="1" dirty="0"/>
          </a:p>
          <a:p>
            <a:pPr marL="0" indent="0"/>
            <a:r>
              <a:rPr lang="de-DE" sz="2200" b="1" i="1" u="sng" dirty="0"/>
              <a:t>5. Antwort</a:t>
            </a:r>
          </a:p>
          <a:p>
            <a:pPr marL="0" indent="0"/>
            <a:r>
              <a:rPr lang="de-DE" sz="2200" b="1" i="1" dirty="0"/>
              <a:t>Also für mich ist fliegen im All wie träumen – wenn du jemals vom fliegen geträumt hast, aber fliegen ohne Flügel, wie Peter Pan, </a:t>
            </a:r>
            <a:br>
              <a:rPr lang="de-DE" sz="2200" b="1" i="1" dirty="0"/>
            </a:br>
            <a:r>
              <a:rPr lang="de-DE" sz="2200" b="1" i="1" dirty="0"/>
              <a:t>dann ist es so wie im Weltraum zu sein - nur dass es noch besser ist, weil du nicht aufwachen musst. </a:t>
            </a:r>
            <a:br>
              <a:rPr lang="de-DE" sz="2200" b="1" i="1" dirty="0"/>
            </a:br>
            <a:r>
              <a:rPr lang="de-DE" sz="2200" b="1" i="1" dirty="0"/>
              <a:t>Ich liebe es, in der Schwerelosigkeit zu sein. </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1503117845"/>
      </p:ext>
    </p:extLst>
  </p:cSld>
  <p:clrMapOvr>
    <a:masterClrMapping/>
  </p:clrMapOvr>
  <mc:AlternateContent xmlns:mc="http://schemas.openxmlformats.org/markup-compatibility/2006" xmlns:p14="http://schemas.microsoft.com/office/powerpoint/2010/main">
    <mc:Choice Requires="p14">
      <p:transition spd="slow" p14:dur="2000" advClick="0" advTm="19500"/>
    </mc:Choice>
    <mc:Fallback xmlns="">
      <p:transition spd="slow" advClick="0" advTm="195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91416F23-DE79-4F15-8651-3DD4B58CB3BE}"/>
              </a:ext>
            </a:extLst>
          </p:cNvPr>
          <p:cNvSpPr txBox="1">
            <a:spLocks/>
          </p:cNvSpPr>
          <p:nvPr/>
        </p:nvSpPr>
        <p:spPr bwMode="auto">
          <a:xfrm>
            <a:off x="590057" y="1752822"/>
            <a:ext cx="9132670" cy="1965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                  </a:t>
            </a:r>
            <a:r>
              <a:rPr lang="en-GB" sz="2600" b="1" i="1" kern="0" dirty="0"/>
              <a:t>Question #6 from Nils Köllermann:</a:t>
            </a:r>
          </a:p>
          <a:p>
            <a:pPr marL="0" indent="0" algn="ctr"/>
            <a:r>
              <a:rPr lang="en-GB" sz="2600" b="1" i="1" kern="0" dirty="0"/>
              <a:t>I have heard, that there are no windows in direction of outer space. Why is that and how does it feel like to see the stars from the station or during an outdoor mission?</a:t>
            </a:r>
          </a:p>
        </p:txBody>
      </p:sp>
      <p:sp>
        <p:nvSpPr>
          <p:cNvPr id="11" name="Inhaltsplatzhalter 2">
            <a:extLst>
              <a:ext uri="{FF2B5EF4-FFF2-40B4-BE49-F238E27FC236}">
                <a16:creationId xmlns:a16="http://schemas.microsoft.com/office/drawing/2014/main" id="{989D9C92-DCD4-4DF6-9AF6-FEAA02653BCF}"/>
              </a:ext>
            </a:extLst>
          </p:cNvPr>
          <p:cNvSpPr txBox="1">
            <a:spLocks/>
          </p:cNvSpPr>
          <p:nvPr/>
        </p:nvSpPr>
        <p:spPr bwMode="auto">
          <a:xfrm>
            <a:off x="0" y="3998353"/>
            <a:ext cx="12192000" cy="1765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600" b="1" i="1" kern="0" dirty="0"/>
              <a:t>6. Frage von Nils Köllermann:</a:t>
            </a:r>
          </a:p>
          <a:p>
            <a:pPr marL="0" indent="0" algn="ctr"/>
            <a:r>
              <a:rPr lang="de-DE" sz="2600" b="1" i="1" kern="0" dirty="0"/>
              <a:t>Ich habe gehört, dass es keine Fenster in der ISS in Richtung All gibt. </a:t>
            </a:r>
            <a:br>
              <a:rPr lang="de-DE" sz="2600" b="1" i="1" kern="0" dirty="0"/>
            </a:br>
            <a:r>
              <a:rPr lang="de-DE" sz="2600" b="1" i="1" kern="0" dirty="0"/>
              <a:t>Warum ist das so und wie sind Ihre Eindrücke, wenn Sie die Sterne aus der Raumstation oder während eines Außenbordeinsatzes sehen?</a:t>
            </a:r>
          </a:p>
          <a:p>
            <a:pPr marL="0" indent="0" algn="ctr"/>
            <a:endParaRPr lang="de-DE" b="1" i="1" kern="0" dirty="0"/>
          </a:p>
          <a:p>
            <a:pPr marL="0" indent="0"/>
            <a:endParaRPr lang="de-DE" sz="2800" kern="0" dirty="0"/>
          </a:p>
        </p:txBody>
      </p:sp>
      <p:pic>
        <p:nvPicPr>
          <p:cNvPr id="15" name="Grafik 14">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6" name="Grafik 15">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8" name="Grafik 17">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9" name="Grafik 18">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20" name="Grafik 19">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4126813816"/>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0"/>
            <a:ext cx="9239954"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100" b="1" i="1" u="sng" dirty="0"/>
              <a:t>Answer #6</a:t>
            </a:r>
          </a:p>
          <a:p>
            <a:pPr marL="0" indent="0"/>
            <a:r>
              <a:rPr lang="en-US" sz="2100" b="1" i="1" dirty="0"/>
              <a:t>We use the space station as a platform to do earth observations. We have many telescopes and many other systems to look out into outer space, and the space station is just not the best platform to look into outer space – that’s way we really don’t. But, when we do look outside from the side and the lights are out and it’s night time on earth and we see the stars. They are amazing – there is so many more than we can see from earth and we can actually see the colors from up here.</a:t>
            </a:r>
          </a:p>
          <a:p>
            <a:pPr marL="0" indent="0"/>
            <a:endParaRPr lang="en-US" sz="1800" b="1" i="1" dirty="0"/>
          </a:p>
          <a:p>
            <a:pPr marL="0" indent="0"/>
            <a:r>
              <a:rPr lang="de-DE" sz="2100" b="1" i="1" u="sng" dirty="0"/>
              <a:t>6. Antwort</a:t>
            </a:r>
          </a:p>
          <a:p>
            <a:pPr marL="0" indent="0"/>
            <a:r>
              <a:rPr lang="de-DE" sz="2100" b="1" i="1" dirty="0"/>
              <a:t>Wir benutzen die Raumstation als eine Plattform für Erdbeobachtungen. Wir haben viele Teleskope und viele andere Systeme um in den Weltraum zu schauen. Aber die Raumstation ist einfach nicht die beste Plattform, um in den Weltraum zu schauen – deshalb tun wir das nicht wirklich. Wenn wir aber von der Seite nach draußen schauen, die Lichter ausgeschaltet sind und es Nacht ist auf der Erde, denn sehen wir die Sterne. Sie sind fantastisch – wir können viel mehr als von der Erde aus sehen und wir können tatsächlich von hier aus ihre Farbe sehen.</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3307711389"/>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D80555A1-52DA-477A-AA0C-FA2C672E2731}"/>
              </a:ext>
            </a:extLst>
          </p:cNvPr>
          <p:cNvSpPr txBox="1">
            <a:spLocks/>
          </p:cNvSpPr>
          <p:nvPr/>
        </p:nvSpPr>
        <p:spPr bwMode="auto">
          <a:xfrm>
            <a:off x="767408" y="1534759"/>
            <a:ext cx="9160837" cy="26946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         Question #7 </a:t>
            </a:r>
            <a:r>
              <a:rPr lang="de-DE" sz="2800" b="1" i="1" kern="0" dirty="0" err="1"/>
              <a:t>from</a:t>
            </a:r>
            <a:r>
              <a:rPr lang="de-DE" sz="2800" b="1" i="1" kern="0" dirty="0"/>
              <a:t> Lea </a:t>
            </a:r>
            <a:r>
              <a:rPr lang="de-DE" sz="2800" b="1" i="1" kern="0" dirty="0" err="1"/>
              <a:t>Mlyneck</a:t>
            </a:r>
            <a:r>
              <a:rPr lang="de-DE" sz="2800" b="1" i="1" kern="0" dirty="0"/>
              <a:t>:</a:t>
            </a:r>
          </a:p>
          <a:p>
            <a:pPr marL="0" indent="0" algn="ctr"/>
            <a:r>
              <a:rPr lang="en-GB" sz="2800" b="1" i="1" kern="0" dirty="0"/>
              <a:t>The laws of which country are applicable in the ISS </a:t>
            </a:r>
            <a:br>
              <a:rPr lang="en-GB" sz="2800" b="1" i="1" kern="0" dirty="0"/>
            </a:br>
            <a:r>
              <a:rPr lang="en-GB" sz="2800" b="1" i="1" kern="0" dirty="0"/>
              <a:t>and in general there in space and do you have </a:t>
            </a:r>
            <a:br>
              <a:rPr lang="en-GB" sz="2800" b="1" i="1" kern="0" dirty="0"/>
            </a:br>
            <a:r>
              <a:rPr lang="en-GB" sz="2800" b="1" i="1" kern="0" dirty="0"/>
              <a:t>to pay tax for the money you earn in space? </a:t>
            </a:r>
            <a:br>
              <a:rPr lang="en-GB" sz="2800" b="1" i="1" kern="0" dirty="0"/>
            </a:br>
            <a:r>
              <a:rPr lang="en-GB" sz="2800" b="1" i="1" kern="0" dirty="0"/>
              <a:t>Who pays your wages?</a:t>
            </a:r>
          </a:p>
          <a:p>
            <a:pPr marL="0" indent="0"/>
            <a:endParaRPr lang="de-DE" sz="2800" kern="0" dirty="0"/>
          </a:p>
        </p:txBody>
      </p:sp>
      <p:sp>
        <p:nvSpPr>
          <p:cNvPr id="11" name="Inhaltsplatzhalter 2">
            <a:extLst>
              <a:ext uri="{FF2B5EF4-FFF2-40B4-BE49-F238E27FC236}">
                <a16:creationId xmlns:a16="http://schemas.microsoft.com/office/drawing/2014/main" id="{D6CAB628-F8BE-4767-9191-04EEB2D61703}"/>
              </a:ext>
            </a:extLst>
          </p:cNvPr>
          <p:cNvSpPr txBox="1">
            <a:spLocks/>
          </p:cNvSpPr>
          <p:nvPr/>
        </p:nvSpPr>
        <p:spPr bwMode="auto">
          <a:xfrm>
            <a:off x="0" y="4068738"/>
            <a:ext cx="12023304" cy="131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7. Frage von Lea </a:t>
            </a:r>
            <a:r>
              <a:rPr lang="de-DE" sz="2800" b="1" i="1" kern="0" dirty="0" err="1"/>
              <a:t>Mlyneck</a:t>
            </a:r>
            <a:r>
              <a:rPr lang="de-DE" sz="2800" b="1" i="1" kern="0" dirty="0"/>
              <a:t>:</a:t>
            </a:r>
          </a:p>
          <a:p>
            <a:pPr marL="0" indent="0" algn="ctr"/>
            <a:r>
              <a:rPr lang="de-DE" sz="2800" b="1" i="1" kern="0" dirty="0">
                <a:solidFill>
                  <a:schemeClr val="tx1"/>
                </a:solidFill>
              </a:rPr>
              <a:t>Die Gesetze welches Landes gelten in der ISS und allgemein im Weltraum und müssen Sie für das Geld, welches Sie während Ihrer Mission verdienen, Steuern zahlen? Wer bezahlt Ihr Gehalt?</a:t>
            </a:r>
          </a:p>
          <a:p>
            <a:pPr marL="0" indent="0" algn="ctr"/>
            <a:endParaRPr lang="de-DE" b="1" i="1" kern="0" dirty="0"/>
          </a:p>
          <a:p>
            <a:pPr marL="0" indent="0"/>
            <a:endParaRPr lang="de-DE" sz="2800" kern="0" dirty="0"/>
          </a:p>
        </p:txBody>
      </p:sp>
      <p:pic>
        <p:nvPicPr>
          <p:cNvPr id="15" name="Grafik 14">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6" name="Grafik 15">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8" name="Grafik 17">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9" name="Grafik 18">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20" name="Grafik 19">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3093156006"/>
      </p:ext>
    </p:extLst>
  </p:cSld>
  <p:clrMapOvr>
    <a:masterClrMapping/>
  </p:clrMapOvr>
  <mc:AlternateContent xmlns:mc="http://schemas.openxmlformats.org/markup-compatibility/2006" xmlns:p14="http://schemas.microsoft.com/office/powerpoint/2010/main">
    <mc:Choice Requires="p14">
      <p:transition spd="slow" p14:dur="2000" advClick="0" advTm="10500"/>
    </mc:Choice>
    <mc:Fallback xmlns="">
      <p:transition spd="slow" advClick="0" advTm="105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0"/>
            <a:ext cx="9239954"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000" b="1" i="1" u="sng" dirty="0"/>
              <a:t>Answer #7</a:t>
            </a:r>
          </a:p>
          <a:p>
            <a:pPr marL="0" indent="0"/>
            <a:r>
              <a:rPr lang="en-US" sz="2000" b="1" i="1" dirty="0"/>
              <a:t>Wow, those are a lot of questions! So, each module respects the laws of the country that it was built – so in the European module we have the European laws, in the American module we respect and follow the American laws. We don’t really earn money in space. I suppose because we live here, our food is provided, our accommodation is provided - we don’t really earn extra money while we are in space. So, our wages are paid by the international space agencies that employ us. So for example, my wage is paid by the European Space agency. </a:t>
            </a:r>
          </a:p>
          <a:p>
            <a:pPr marL="0" indent="0"/>
            <a:endParaRPr lang="en-US" sz="2000" b="1" i="1" dirty="0"/>
          </a:p>
          <a:p>
            <a:pPr marL="0" indent="0"/>
            <a:r>
              <a:rPr lang="de-DE" sz="2000" b="1" i="1" u="sng" dirty="0"/>
              <a:t>7. Antwort</a:t>
            </a:r>
          </a:p>
          <a:p>
            <a:pPr marL="0" indent="0"/>
            <a:r>
              <a:rPr lang="de-DE" sz="2000" b="1" i="1" dirty="0"/>
              <a:t>Wow, das sind viele Fragen! Also: jedes Modul respektiert die Gesetze des Landes, in dem es gebaut wurde - im europäischen Modul haben wir die europäischen Gesetze, im amerikanischen Modul respektieren und befolgen wir die amerikanischen Gesetze. Wir verdienen im Weltraum nicht wirklich Geld. Ich nehme an, weil wir hier leben, uns Essen und eine Unterkunft zur Verfügung gestellt wird, verdienen wir nicht wirklich zusätzliches Geld während wir im Weltraum sind. </a:t>
            </a:r>
            <a:br>
              <a:rPr lang="de-DE" sz="2000" b="1" i="1" dirty="0"/>
            </a:br>
            <a:r>
              <a:rPr lang="de-DE" sz="2000" b="1" i="1" dirty="0"/>
              <a:t>Unsere Gehälter werden von den internationalen Weltraumagenturen, die uns beschäftigen, bezahlt. Beispielsweise wird mein Gehalt von der Europäischen Weltraumagentur bezahlt.</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1835725201"/>
      </p:ext>
    </p:extLst>
  </p:cSld>
  <p:clrMapOvr>
    <a:masterClrMapping/>
  </p:clrMapOvr>
  <mc:AlternateContent xmlns:mc="http://schemas.openxmlformats.org/markup-compatibility/2006" xmlns:p14="http://schemas.microsoft.com/office/powerpoint/2010/main">
    <mc:Choice Requires="p14">
      <p:transition spd="slow" p14:dur="2000" advClick="0" advTm="48500"/>
    </mc:Choice>
    <mc:Fallback xmlns="">
      <p:transition spd="slow" advClick="0" advTm="485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B3D1268F-7A83-441F-B2A0-3D4E577FB7D6}"/>
              </a:ext>
            </a:extLst>
          </p:cNvPr>
          <p:cNvSpPr txBox="1">
            <a:spLocks/>
          </p:cNvSpPr>
          <p:nvPr/>
        </p:nvSpPr>
        <p:spPr bwMode="auto">
          <a:xfrm>
            <a:off x="419090" y="1969396"/>
            <a:ext cx="9264352" cy="4349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        Question #8 </a:t>
            </a:r>
            <a:r>
              <a:rPr lang="de-DE" sz="2800" b="1" i="1" kern="0" dirty="0" err="1"/>
              <a:t>from</a:t>
            </a:r>
            <a:r>
              <a:rPr lang="de-DE" sz="2800" b="1" i="1" kern="0" dirty="0"/>
              <a:t> Willi Rautenberg:</a:t>
            </a:r>
          </a:p>
          <a:p>
            <a:pPr marL="0" indent="0" algn="ctr"/>
            <a:r>
              <a:rPr lang="en-GB" sz="2800" b="1" i="1" kern="0" dirty="0"/>
              <a:t>Are there any scientific discoveries or important experiments which have been recently made?</a:t>
            </a:r>
          </a:p>
          <a:p>
            <a:pPr marL="0" indent="0" algn="ctr"/>
            <a:endParaRPr lang="de-DE" sz="2800" b="1" i="1" kern="0" dirty="0"/>
          </a:p>
          <a:p>
            <a:pPr marL="0" indent="0" algn="ctr"/>
            <a:r>
              <a:rPr lang="de-DE" sz="2800" b="1" i="1" kern="0" dirty="0"/>
              <a:t>8. Frage von Willi Rautenberg:</a:t>
            </a:r>
          </a:p>
          <a:p>
            <a:pPr marL="0" indent="0" algn="ctr"/>
            <a:r>
              <a:rPr lang="de-DE" sz="2800" b="1" i="1" kern="0" dirty="0">
                <a:solidFill>
                  <a:schemeClr val="tx1"/>
                </a:solidFill>
              </a:rPr>
              <a:t>Gibt es wissenschaftliche Entdeckungen oder wichtige Experimente, welche in letzter Zeit durchgeführt wurden?</a:t>
            </a:r>
            <a:endParaRPr lang="de-DE" sz="2800" b="1" i="1" kern="0" dirty="0"/>
          </a:p>
          <a:p>
            <a:pPr marL="0" indent="0"/>
            <a:endParaRPr lang="de-DE" sz="2800" kern="0" dirty="0"/>
          </a:p>
        </p:txBody>
      </p:sp>
      <p:pic>
        <p:nvPicPr>
          <p:cNvPr id="14" name="Grafik 13">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5" name="Grafik 14">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6" name="Grafik 15">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8" name="Grafik 17">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9" name="Grafik 18">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3023467120"/>
      </p:ext>
    </p:extLst>
  </p:cSld>
  <p:clrMapOvr>
    <a:masterClrMapping/>
  </p:clrMapOvr>
  <mc:AlternateContent xmlns:mc="http://schemas.openxmlformats.org/markup-compatibility/2006" xmlns:p14="http://schemas.microsoft.com/office/powerpoint/2010/main">
    <mc:Choice Requires="p14">
      <p:transition spd="slow" p14:dur="2000" advClick="0" advTm="6500"/>
    </mc:Choice>
    <mc:Fallback xmlns="">
      <p:transition spd="slow" advClick="0" advTm="65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188640"/>
            <a:ext cx="9239954" cy="666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000" b="1" i="1" u="sng" dirty="0"/>
              <a:t>Answer #8</a:t>
            </a:r>
          </a:p>
          <a:p>
            <a:pPr marL="0" indent="0"/>
            <a:r>
              <a:rPr lang="en-US" sz="2000" b="1" i="1" dirty="0"/>
              <a:t>So, we have a book, printed by NASA and published online every year that shows all the discoveries, all the technological advances that we made in space, including the ones on the international space station. This pass is just to short to tell you a real list because we are talking about thousands and thousands of applications. But also remember that a scientific discovery takes time before it is validated. All the work that we are doing right now in the international space station will be validated in the next years, until it is proved as correct. </a:t>
            </a:r>
          </a:p>
          <a:p>
            <a:pPr marL="0" indent="0"/>
            <a:endParaRPr lang="en-US" sz="2000" b="1" i="1" dirty="0"/>
          </a:p>
          <a:p>
            <a:pPr marL="0" indent="0"/>
            <a:r>
              <a:rPr lang="de-DE" sz="2000" b="1" i="1" u="sng" dirty="0"/>
              <a:t>8. Antwort</a:t>
            </a:r>
          </a:p>
          <a:p>
            <a:pPr marL="0" indent="0"/>
            <a:r>
              <a:rPr lang="de-DE" sz="2000" b="1" i="1" dirty="0"/>
              <a:t>Wir haben ein Buch, das von der NASA gedruckt und jedes Jahr online veröffentlicht wird, welches alle Entdeckungen und technologischen Fortschritte zeigt, die wir im Weltraum gemacht haben, einschließlich derjenigen auf den internationalen Raumstation. Dieser Überflug ist einfach zu kurz um eine Liste aufzuzählen denn wir reden über tausende von Anwendungen. Aber bedenkt auch, dass eine wissenschaftliche Entdeckung Zeit braucht, bevor sie bestätigt ist. Alle Arbeiten, die wir jetzt in der internationalen Raumstation durchführen, werden in den nächsten Jahren validiert, bevor sie sich als richtig erwiesen haben.</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1150604883"/>
      </p:ext>
    </p:extLst>
  </p:cSld>
  <p:clrMapOvr>
    <a:masterClrMapping/>
  </p:clrMapOvr>
  <mc:AlternateContent xmlns:mc="http://schemas.openxmlformats.org/markup-compatibility/2006" xmlns:p14="http://schemas.microsoft.com/office/powerpoint/2010/main">
    <mc:Choice Requires="p14">
      <p:transition spd="slow" p14:dur="2000" advClick="0" advTm="35500"/>
    </mc:Choice>
    <mc:Fallback xmlns="">
      <p:transition spd="slow" advClick="0" advTm="355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A333D96E-BF80-4B13-91D5-CA24D5F265A1}"/>
              </a:ext>
            </a:extLst>
          </p:cNvPr>
          <p:cNvSpPr txBox="1">
            <a:spLocks/>
          </p:cNvSpPr>
          <p:nvPr/>
        </p:nvSpPr>
        <p:spPr bwMode="auto">
          <a:xfrm>
            <a:off x="187820" y="2005154"/>
            <a:ext cx="10272463" cy="4536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en-GB" sz="2800" b="1" i="1" kern="0" dirty="0"/>
              <a:t>  Question #9 from Marius Müller:</a:t>
            </a:r>
          </a:p>
          <a:p>
            <a:pPr marL="0" indent="0" algn="ctr"/>
            <a:r>
              <a:rPr lang="en-GB" sz="2800" b="1" i="1" kern="0" dirty="0"/>
              <a:t>Can you see visible changes occurring </a:t>
            </a:r>
            <a:br>
              <a:rPr lang="en-GB" sz="2800" b="1" i="1" kern="0" dirty="0"/>
            </a:br>
            <a:r>
              <a:rPr lang="en-GB" sz="2800" b="1" i="1" kern="0" dirty="0"/>
              <a:t>through the climate change?</a:t>
            </a:r>
          </a:p>
          <a:p>
            <a:pPr marL="0" indent="0" algn="ctr"/>
            <a:endParaRPr lang="de-DE" sz="2800" b="1" i="1" kern="0" dirty="0"/>
          </a:p>
          <a:p>
            <a:pPr marL="0" indent="0" algn="ctr"/>
            <a:r>
              <a:rPr lang="de-DE" sz="2800" b="1" i="1" kern="0" dirty="0"/>
              <a:t> 9. Frage von Marius Müller:</a:t>
            </a:r>
          </a:p>
          <a:p>
            <a:pPr marL="0" indent="0" algn="ctr"/>
            <a:r>
              <a:rPr lang="de-DE" sz="2800" b="1" i="1" kern="0" dirty="0">
                <a:solidFill>
                  <a:schemeClr val="tx1"/>
                </a:solidFill>
              </a:rPr>
              <a:t>Gibt es für Sie sichtbare Veränderungen </a:t>
            </a:r>
            <a:br>
              <a:rPr lang="de-DE" sz="2800" b="1" i="1" kern="0" dirty="0">
                <a:solidFill>
                  <a:schemeClr val="tx1"/>
                </a:solidFill>
              </a:rPr>
            </a:br>
            <a:r>
              <a:rPr lang="de-DE" sz="2800" b="1" i="1" kern="0" dirty="0">
                <a:solidFill>
                  <a:schemeClr val="tx1"/>
                </a:solidFill>
              </a:rPr>
              <a:t>aufgrund des Klimawandels?</a:t>
            </a:r>
            <a:endParaRPr lang="de-DE" sz="2800" b="1" i="1" kern="0" dirty="0"/>
          </a:p>
          <a:p>
            <a:pPr marL="0" indent="0"/>
            <a:endParaRPr lang="de-DE" sz="2800" kern="0" dirty="0"/>
          </a:p>
        </p:txBody>
      </p:sp>
      <p:pic>
        <p:nvPicPr>
          <p:cNvPr id="13" name="Grafik 12">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4" name="Grafik 13">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5" name="Grafik 14">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6" name="Grafik 15">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8" name="Grafik 17">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32263545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E5DE1-7C3D-4D98-BD64-4BC02EA74F3A}"/>
              </a:ext>
            </a:extLst>
          </p:cNvPr>
          <p:cNvSpPr>
            <a:spLocks noGrp="1"/>
          </p:cNvSpPr>
          <p:nvPr>
            <p:ph type="title"/>
          </p:nvPr>
        </p:nvSpPr>
        <p:spPr>
          <a:xfrm>
            <a:off x="628650" y="3936380"/>
            <a:ext cx="10934700" cy="1433513"/>
          </a:xfrm>
        </p:spPr>
        <p:txBody>
          <a:bodyPr/>
          <a:lstStyle/>
          <a:p>
            <a:r>
              <a:rPr lang="de-DE" sz="3200" b="1" i="1" dirty="0"/>
              <a:t>Fragen der Schülerinnen und Schüler der GHSE in Emmendingen und die Antworten von Luca </a:t>
            </a:r>
            <a:r>
              <a:rPr lang="de-DE" sz="3200" b="1" i="1" dirty="0" err="1"/>
              <a:t>Parmitano</a:t>
            </a:r>
            <a:endParaRPr lang="en-GB" sz="3200" b="1" i="1" dirty="0"/>
          </a:p>
        </p:txBody>
      </p:sp>
      <p:pic>
        <p:nvPicPr>
          <p:cNvPr id="6" name="Grafik 5">
            <a:extLst>
              <a:ext uri="{FF2B5EF4-FFF2-40B4-BE49-F238E27FC236}">
                <a16:creationId xmlns:a16="http://schemas.microsoft.com/office/drawing/2014/main" id="{BCE4AF65-435C-483D-817B-EA637946F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375" y="294625"/>
            <a:ext cx="1955301" cy="1910239"/>
          </a:xfrm>
          <a:prstGeom prst="rect">
            <a:avLst/>
          </a:prstGeom>
        </p:spPr>
      </p:pic>
      <p:pic>
        <p:nvPicPr>
          <p:cNvPr id="8" name="Grafik 7">
            <a:extLst>
              <a:ext uri="{FF2B5EF4-FFF2-40B4-BE49-F238E27FC236}">
                <a16:creationId xmlns:a16="http://schemas.microsoft.com/office/drawing/2014/main" id="{8E502550-E30F-404F-8C75-837BF93007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2395" y="321444"/>
            <a:ext cx="2740230" cy="1739404"/>
          </a:xfrm>
          <a:prstGeom prst="rect">
            <a:avLst/>
          </a:prstGeom>
        </p:spPr>
      </p:pic>
      <p:pic>
        <p:nvPicPr>
          <p:cNvPr id="9" name="Grafik 8">
            <a:extLst>
              <a:ext uri="{FF2B5EF4-FFF2-40B4-BE49-F238E27FC236}">
                <a16:creationId xmlns:a16="http://schemas.microsoft.com/office/drawing/2014/main" id="{085B99A2-33CC-4228-A2D5-5A6B3F23F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2670" y="5879458"/>
            <a:ext cx="3024336" cy="807012"/>
          </a:xfrm>
          <a:prstGeom prst="rect">
            <a:avLst/>
          </a:prstGeom>
        </p:spPr>
      </p:pic>
      <p:pic>
        <p:nvPicPr>
          <p:cNvPr id="10" name="Grafik 9">
            <a:extLst>
              <a:ext uri="{FF2B5EF4-FFF2-40B4-BE49-F238E27FC236}">
                <a16:creationId xmlns:a16="http://schemas.microsoft.com/office/drawing/2014/main" id="{CEE988F1-5270-4BC2-95E3-B15AFFCF8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7" name="Grafik 6">
            <a:extLst>
              <a:ext uri="{FF2B5EF4-FFF2-40B4-BE49-F238E27FC236}">
                <a16:creationId xmlns:a16="http://schemas.microsoft.com/office/drawing/2014/main" id="{BA8E4576-153A-4FF4-9CB7-6AB874D4BA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1784" y="5894578"/>
            <a:ext cx="2530352" cy="807012"/>
          </a:xfrm>
          <a:prstGeom prst="rect">
            <a:avLst/>
          </a:prstGeom>
        </p:spPr>
      </p:pic>
      <p:sp>
        <p:nvSpPr>
          <p:cNvPr id="11" name="Titel 1">
            <a:extLst>
              <a:ext uri="{FF2B5EF4-FFF2-40B4-BE49-F238E27FC236}">
                <a16:creationId xmlns:a16="http://schemas.microsoft.com/office/drawing/2014/main" id="{DF6F2DE9-E62C-4803-9AA1-AEB3C265FD2E}"/>
              </a:ext>
            </a:extLst>
          </p:cNvPr>
          <p:cNvSpPr txBox="1">
            <a:spLocks/>
          </p:cNvSpPr>
          <p:nvPr/>
        </p:nvSpPr>
        <p:spPr bwMode="auto">
          <a:xfrm>
            <a:off x="767408" y="2370167"/>
            <a:ext cx="10934700"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2pPr>
            <a:lvl3pPr marL="1143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3pPr>
            <a:lvl4pPr marL="1600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4pPr>
            <a:lvl5pPr marL="20574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9pPr>
          </a:lstStyle>
          <a:p>
            <a:r>
              <a:rPr lang="de-DE" sz="3200" b="1" i="1" kern="0" dirty="0"/>
              <a:t>Questions </a:t>
            </a:r>
            <a:r>
              <a:rPr lang="de-DE" sz="3200" b="1" i="1" kern="0" dirty="0" err="1"/>
              <a:t>from</a:t>
            </a:r>
            <a:r>
              <a:rPr lang="de-DE" sz="3200" b="1" i="1" kern="0" dirty="0"/>
              <a:t> </a:t>
            </a:r>
            <a:r>
              <a:rPr lang="de-DE" sz="3200" b="1" i="1" kern="0" dirty="0" err="1"/>
              <a:t>the</a:t>
            </a:r>
            <a:r>
              <a:rPr lang="de-DE" sz="3200" b="1" i="1" kern="0" dirty="0"/>
              <a:t> </a:t>
            </a:r>
            <a:r>
              <a:rPr lang="de-DE" sz="3200" b="1" i="1" kern="0" dirty="0" err="1"/>
              <a:t>students</a:t>
            </a:r>
            <a:r>
              <a:rPr lang="de-DE" sz="3200" b="1" i="1" kern="0" dirty="0"/>
              <a:t> of GHSE in Emmendingen</a:t>
            </a:r>
            <a:br>
              <a:rPr lang="de-DE" sz="3200" b="1" i="1" kern="0" dirty="0"/>
            </a:br>
            <a:r>
              <a:rPr lang="de-DE" sz="3200" b="1" i="1" kern="0" dirty="0"/>
              <a:t>and </a:t>
            </a:r>
            <a:r>
              <a:rPr lang="de-DE" sz="3200" b="1" i="1" kern="0" dirty="0" err="1"/>
              <a:t>answers</a:t>
            </a:r>
            <a:r>
              <a:rPr lang="de-DE" sz="3200" b="1" i="1" kern="0" dirty="0"/>
              <a:t> </a:t>
            </a:r>
            <a:r>
              <a:rPr lang="de-DE" sz="3200" b="1" i="1" kern="0" dirty="0" err="1"/>
              <a:t>from</a:t>
            </a:r>
            <a:r>
              <a:rPr lang="de-DE" sz="3200" b="1" i="1" kern="0" dirty="0"/>
              <a:t> Luca </a:t>
            </a:r>
            <a:r>
              <a:rPr lang="de-DE" sz="3200" b="1" i="1" kern="0" dirty="0" err="1"/>
              <a:t>Parmitano</a:t>
            </a:r>
            <a:endParaRPr lang="en-GB" sz="3200" b="1" i="1" kern="0" dirty="0"/>
          </a:p>
        </p:txBody>
      </p:sp>
    </p:spTree>
    <p:extLst>
      <p:ext uri="{BB962C8B-B14F-4D97-AF65-F5344CB8AC3E}">
        <p14:creationId xmlns:p14="http://schemas.microsoft.com/office/powerpoint/2010/main" val="210052323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190362"/>
            <a:ext cx="9239954" cy="6667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#9</a:t>
            </a:r>
          </a:p>
          <a:p>
            <a:pPr marL="0" indent="0"/>
            <a:r>
              <a:rPr lang="en-US" sz="2200" b="1" i="1" dirty="0"/>
              <a:t>Yes Marius, yes we can. We can see climate change - because 6 years ago, I did not see as many fires around. I can see now that the amazon forest and the rain forests in Africa are being burned and turned into conquered fields. We have seen more and more disasters, brought by natural occurrence – typhoons, hurricanes, flooding - all and all more and more of it and with more intensity. So yes, we can definitely see the climate changes. </a:t>
            </a:r>
          </a:p>
          <a:p>
            <a:pPr marL="0" indent="0"/>
            <a:endParaRPr lang="en-US" sz="2200" b="1" i="1" dirty="0"/>
          </a:p>
          <a:p>
            <a:pPr marL="0" indent="0"/>
            <a:r>
              <a:rPr lang="de-DE" sz="2200" b="1" i="1" u="sng" dirty="0"/>
              <a:t>9. Antwort</a:t>
            </a:r>
          </a:p>
          <a:p>
            <a:pPr marL="0" indent="0"/>
            <a:r>
              <a:rPr lang="de-DE" sz="2200" b="1" i="1" dirty="0"/>
              <a:t>Ja, Marius, wir können. Wir können den Klimawandel sehen - denn vor 6 Jahren konnte ich noch nicht so viele Brände sehen. Ich kann jetzt sehen, dass der Amazonasregenwald und die Regenwälder in Afrika verbrannt und in Felder verwandelt werden. Wir sehen mehr und mehr Naturkatastrophen - Taifune, Wirbelstürme, Überschwemmungen – die auch  intensiver auftreten. </a:t>
            </a:r>
            <a:br>
              <a:rPr lang="de-DE" sz="2200" b="1" i="1" dirty="0"/>
            </a:br>
            <a:r>
              <a:rPr lang="de-DE" sz="2200" b="1" i="1" dirty="0"/>
              <a:t>Also ja, wir können definitiv die Klimaveränderungen sehen.</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288376949"/>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289ADB44-F7C3-44AD-838E-9334CE554C07}"/>
              </a:ext>
            </a:extLst>
          </p:cNvPr>
          <p:cNvSpPr txBox="1">
            <a:spLocks/>
          </p:cNvSpPr>
          <p:nvPr/>
        </p:nvSpPr>
        <p:spPr bwMode="auto">
          <a:xfrm>
            <a:off x="433908" y="1660538"/>
            <a:ext cx="9840415" cy="439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en-GB" sz="2800" b="1" i="1" kern="0" dirty="0"/>
              <a:t>   Question #10 from Berna </a:t>
            </a:r>
            <a:r>
              <a:rPr lang="en-GB" sz="2800" b="1" i="1" kern="0" dirty="0" err="1"/>
              <a:t>Mahmutovic</a:t>
            </a:r>
            <a:r>
              <a:rPr lang="en-GB" sz="2800" b="1" i="1" kern="0" dirty="0"/>
              <a:t>:</a:t>
            </a:r>
          </a:p>
          <a:p>
            <a:pPr marL="0" indent="0" algn="ctr"/>
            <a:r>
              <a:rPr lang="en-GB" sz="2800" b="1" i="1" kern="0" dirty="0"/>
              <a:t>Who makes decisions regarding, </a:t>
            </a:r>
            <a:br>
              <a:rPr lang="en-GB" sz="2800" b="1" i="1" kern="0" dirty="0"/>
            </a:br>
            <a:r>
              <a:rPr lang="en-GB" sz="2800" b="1" i="1" kern="0" dirty="0"/>
              <a:t>for example, who is allowed to do a space-walk? </a:t>
            </a:r>
            <a:br>
              <a:rPr lang="en-GB" sz="2800" b="1" i="1" kern="0" dirty="0"/>
            </a:br>
            <a:r>
              <a:rPr lang="en-GB" sz="2800" b="1" i="1" kern="0" dirty="0"/>
              <a:t>The space agencies or you as the commander?</a:t>
            </a:r>
          </a:p>
          <a:p>
            <a:pPr marL="0" indent="0" algn="ctr"/>
            <a:endParaRPr lang="en-GB" sz="2400" b="1" i="1" kern="0" dirty="0"/>
          </a:p>
          <a:p>
            <a:pPr marL="0" indent="0" algn="ctr"/>
            <a:r>
              <a:rPr lang="de-DE" sz="2800" b="1" i="1" kern="0" dirty="0"/>
              <a:t>10. Frage von Berna Mahmutovic:</a:t>
            </a:r>
          </a:p>
          <a:p>
            <a:pPr marL="0" indent="0" algn="ctr"/>
            <a:r>
              <a:rPr lang="de-DE" sz="2800" b="1" i="1" kern="0" dirty="0">
                <a:solidFill>
                  <a:schemeClr val="tx1"/>
                </a:solidFill>
              </a:rPr>
              <a:t>Wer trifft Entscheidungen, beispielsweise wer einen Außenbordeinsatz durchführt? Die Weltraumbehörden </a:t>
            </a:r>
            <a:br>
              <a:rPr lang="de-DE" sz="2800" b="1" i="1" kern="0" dirty="0">
                <a:solidFill>
                  <a:schemeClr val="tx1"/>
                </a:solidFill>
              </a:rPr>
            </a:br>
            <a:r>
              <a:rPr lang="de-DE" sz="2800" b="1" i="1" kern="0" dirty="0">
                <a:solidFill>
                  <a:schemeClr val="tx1"/>
                </a:solidFill>
              </a:rPr>
              <a:t>oder Sie als der Kommandant der ISS?</a:t>
            </a:r>
            <a:endParaRPr lang="de-DE" sz="2800" b="1" i="1" kern="0" dirty="0"/>
          </a:p>
          <a:p>
            <a:pPr marL="0" indent="0" algn="ctr"/>
            <a:endParaRPr lang="en-GB" sz="2800" b="1" i="1" kern="0" dirty="0"/>
          </a:p>
        </p:txBody>
      </p:sp>
      <p:pic>
        <p:nvPicPr>
          <p:cNvPr id="15" name="Grafik 14">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6" name="Grafik 15">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8" name="Grafik 17">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9" name="Grafik 18">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20" name="Grafik 19">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316779828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190362"/>
            <a:ext cx="9239954" cy="6667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#10</a:t>
            </a:r>
          </a:p>
          <a:p>
            <a:pPr marL="0" indent="0"/>
            <a:r>
              <a:rPr lang="en-US" sz="2200" b="1" i="1" dirty="0"/>
              <a:t>It depends on the decision that has to be made. We do not assign the roles. The space agencies agree on many things, including the assignments for space walks, robotics, what kind of maintenance we do, what kind of experiments we do. The space station commander is the overall overseer and he is also the person who decides on the roles in case of an emergency, and he also has the last word in case of emergency. </a:t>
            </a:r>
          </a:p>
          <a:p>
            <a:pPr marL="0" indent="0"/>
            <a:endParaRPr lang="en-US" sz="2200" b="1" i="1" dirty="0"/>
          </a:p>
          <a:p>
            <a:pPr marL="0" indent="0"/>
            <a:r>
              <a:rPr lang="de-DE" sz="2200" b="1" i="1" u="sng" dirty="0"/>
              <a:t>10. Antwort</a:t>
            </a:r>
          </a:p>
          <a:p>
            <a:pPr marL="0" indent="0"/>
            <a:r>
              <a:rPr lang="de-DE" sz="2200" b="1" i="1" dirty="0"/>
              <a:t>Es hängt von der Entscheidung ab, die getroffen werden muss. Wir teilen die Rollen nicht fest zu. Die Weltraumagenturen stimmen sich in vielen Punkten ab, einschließlich der Aufgaben für Weltraumspaziergänge, Robotik, welche Art von Wartung und welche Art von Experimenten wir durchführen. Der Kommandeur der Raumstation trägt die Gesamtverantwortung und er ist auch die Person, die über die Rollen im Notfall entscheidet. Er hat das letzte Wort in einem Notfall.</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1637088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D0991EE7-EAEA-4E40-B7D3-2808EA18278A}"/>
              </a:ext>
            </a:extLst>
          </p:cNvPr>
          <p:cNvSpPr txBox="1">
            <a:spLocks/>
          </p:cNvSpPr>
          <p:nvPr/>
        </p:nvSpPr>
        <p:spPr bwMode="auto">
          <a:xfrm>
            <a:off x="832125" y="2044825"/>
            <a:ext cx="9145016" cy="4374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en-GB" sz="2800" b="1" i="1" kern="0" dirty="0"/>
              <a:t>Question #11 from Svenja Wendler:</a:t>
            </a:r>
          </a:p>
          <a:p>
            <a:pPr marL="0" indent="0" algn="ctr"/>
            <a:r>
              <a:rPr lang="en-GB" sz="2800" b="1" i="1" kern="0" dirty="0"/>
              <a:t>Have you or another astronaut ever lost something on the ISS?</a:t>
            </a:r>
          </a:p>
          <a:p>
            <a:pPr marL="0" indent="0" algn="ctr"/>
            <a:endParaRPr lang="de-DE" sz="2800" b="1" i="1" kern="0" dirty="0"/>
          </a:p>
          <a:p>
            <a:pPr marL="0" indent="0" algn="ctr"/>
            <a:r>
              <a:rPr lang="de-DE" sz="2800" b="1" i="1" kern="0" dirty="0"/>
              <a:t>11. Frage von Svenja Wendler:</a:t>
            </a:r>
          </a:p>
          <a:p>
            <a:pPr marL="0" indent="0" algn="ctr"/>
            <a:r>
              <a:rPr lang="de-DE" sz="2800" b="1" i="1" kern="0" dirty="0">
                <a:solidFill>
                  <a:schemeClr val="tx1"/>
                </a:solidFill>
              </a:rPr>
              <a:t>Haben Sie oder ein anderer Astronaut schon einmal etwas in der ISS verloren?</a:t>
            </a:r>
          </a:p>
          <a:p>
            <a:pPr marL="0" indent="0" algn="ctr"/>
            <a:endParaRPr lang="de-DE" sz="3000" b="1" i="1" kern="0" dirty="0"/>
          </a:p>
          <a:p>
            <a:pPr marL="0" indent="0"/>
            <a:endParaRPr lang="de-DE" sz="2800" kern="0" dirty="0"/>
          </a:p>
        </p:txBody>
      </p:sp>
      <p:pic>
        <p:nvPicPr>
          <p:cNvPr id="14" name="Grafik 13">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5" name="Grafik 14">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6" name="Grafik 15">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8" name="Grafik 17">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9" name="Grafik 18">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21400154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980728"/>
            <a:ext cx="9239954" cy="5877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#11</a:t>
            </a:r>
          </a:p>
          <a:p>
            <a:pPr marL="0" indent="0"/>
            <a:r>
              <a:rPr lang="en-US" sz="2200" b="1" i="1" dirty="0"/>
              <a:t>Everybody loses something on the ISS, all the time. Hopefully, by the end of the mission we are able to find everything that we lose because it is a closed system - but I know that there are some items that are lost in the space station.</a:t>
            </a:r>
          </a:p>
          <a:p>
            <a:pPr marL="0" indent="0"/>
            <a:endParaRPr lang="en-US" sz="2200" b="1" i="1" dirty="0"/>
          </a:p>
          <a:p>
            <a:pPr marL="0" indent="0"/>
            <a:r>
              <a:rPr lang="de-DE" sz="2200" b="1" i="1" u="sng" dirty="0"/>
              <a:t>11. Antwort</a:t>
            </a:r>
          </a:p>
          <a:p>
            <a:pPr marL="0" indent="0"/>
            <a:r>
              <a:rPr lang="de-DE" sz="2200" b="1" i="1" dirty="0"/>
              <a:t>Jeder verliert ständig etwas auf der ISS. Hoffentlich können wir am Ende der Mission alles finden, was wir verloren haben, denn wir befinden uns in einem geschlossenen System - aber ich weiß, dass einige Gegenstände in der Raumstation verloren gegangen sind.</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4250305540"/>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31CF285B-B8A5-464A-B3D8-383037E2E7F7}"/>
              </a:ext>
            </a:extLst>
          </p:cNvPr>
          <p:cNvSpPr txBox="1">
            <a:spLocks/>
          </p:cNvSpPr>
          <p:nvPr/>
        </p:nvSpPr>
        <p:spPr bwMode="auto">
          <a:xfrm>
            <a:off x="839416" y="1700808"/>
            <a:ext cx="9568087"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   Question #12 </a:t>
            </a:r>
            <a:r>
              <a:rPr lang="de-DE" sz="2800" b="1" i="1" kern="0" dirty="0" err="1"/>
              <a:t>from</a:t>
            </a:r>
            <a:r>
              <a:rPr lang="de-DE" sz="2800" b="1" i="1" kern="0" dirty="0"/>
              <a:t> Felix Vierthaler:</a:t>
            </a:r>
          </a:p>
          <a:p>
            <a:pPr marL="0" indent="0" algn="ctr"/>
            <a:r>
              <a:rPr lang="en-GB" sz="2800" b="1" i="1" kern="0" dirty="0"/>
              <a:t>Do you think the Bosch reactor will be </a:t>
            </a:r>
            <a:br>
              <a:rPr lang="en-GB" sz="2800" b="1" i="1" kern="0" dirty="0"/>
            </a:br>
            <a:r>
              <a:rPr lang="en-GB" sz="2800" b="1" i="1" kern="0" dirty="0"/>
              <a:t>successfully implemented soon </a:t>
            </a:r>
            <a:br>
              <a:rPr lang="en-GB" sz="2800" b="1" i="1" kern="0" dirty="0"/>
            </a:br>
            <a:r>
              <a:rPr lang="en-GB" sz="2800" b="1" i="1" kern="0" dirty="0"/>
              <a:t>and how will it effect the ISS?</a:t>
            </a:r>
          </a:p>
        </p:txBody>
      </p:sp>
      <p:sp>
        <p:nvSpPr>
          <p:cNvPr id="13" name="Inhaltsplatzhalter 2">
            <a:extLst>
              <a:ext uri="{FF2B5EF4-FFF2-40B4-BE49-F238E27FC236}">
                <a16:creationId xmlns:a16="http://schemas.microsoft.com/office/drawing/2014/main" id="{A945620B-902D-48E0-A001-6B2F88BC295C}"/>
              </a:ext>
            </a:extLst>
          </p:cNvPr>
          <p:cNvSpPr txBox="1">
            <a:spLocks/>
          </p:cNvSpPr>
          <p:nvPr/>
        </p:nvSpPr>
        <p:spPr bwMode="auto">
          <a:xfrm>
            <a:off x="0" y="4160374"/>
            <a:ext cx="12130366" cy="1734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12. Frage von Felix Vierthaler:</a:t>
            </a:r>
          </a:p>
          <a:p>
            <a:pPr marL="0" indent="0" algn="ctr"/>
            <a:r>
              <a:rPr lang="de-DE" sz="2800" b="1" i="1" kern="0" dirty="0">
                <a:solidFill>
                  <a:schemeClr val="tx1"/>
                </a:solidFill>
              </a:rPr>
              <a:t>Glauben Sie, dass der Bosch-Reaktor bald erfolgreich eingesetzt werden kann und welche Bedeutung hat er für die ISS?</a:t>
            </a:r>
            <a:endParaRPr lang="de-DE" sz="2800" b="1" i="1" kern="0" dirty="0"/>
          </a:p>
          <a:p>
            <a:pPr marL="0" indent="0"/>
            <a:endParaRPr lang="de-DE" sz="2800" kern="0" dirty="0"/>
          </a:p>
        </p:txBody>
      </p:sp>
      <p:pic>
        <p:nvPicPr>
          <p:cNvPr id="14" name="Grafik 13">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5" name="Grafik 14">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6" name="Grafik 15">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8" name="Grafik 17">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9" name="Grafik 18">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587554731"/>
      </p:ext>
    </p:extLst>
  </p:cSld>
  <p:clrMapOvr>
    <a:masterClrMapping/>
  </p:clrMapOvr>
  <mc:AlternateContent xmlns:mc="http://schemas.openxmlformats.org/markup-compatibility/2006" xmlns:p14="http://schemas.microsoft.com/office/powerpoint/2010/main">
    <mc:Choice Requires="p14">
      <p:transition spd="slow" p14:dur="2000" advClick="0" advTm="6500"/>
    </mc:Choice>
    <mc:Fallback xmlns="">
      <p:transition spd="slow" advClick="0" advTm="65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980728"/>
            <a:ext cx="9239954" cy="5877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#12</a:t>
            </a:r>
          </a:p>
          <a:p>
            <a:pPr marL="0" indent="0"/>
            <a:r>
              <a:rPr lang="en-US" sz="2200" b="1" i="1" dirty="0"/>
              <a:t>You know, I am not really familiar with the Bosch reactor, so I don’t know. Because the problems have certain timings, so I doubt that even if the Bosch reactor would be implemented soon, that it would even affect the space station – but I just don’t know enough about it. </a:t>
            </a:r>
          </a:p>
          <a:p>
            <a:pPr marL="0" indent="0"/>
            <a:endParaRPr lang="en-US" sz="2200" b="1" i="1" dirty="0"/>
          </a:p>
          <a:p>
            <a:pPr marL="0" indent="0"/>
            <a:r>
              <a:rPr lang="de-DE" sz="2200" b="1" i="1" u="sng" dirty="0"/>
              <a:t>12. Antwort</a:t>
            </a:r>
          </a:p>
          <a:p>
            <a:pPr marL="0" indent="0"/>
            <a:r>
              <a:rPr lang="de-DE" sz="2200" b="1" i="1" dirty="0"/>
              <a:t>Ich bin nicht wirklich vertraut mit dem Bosch-Reaktor, deshalb weiß ich es nicht. Da aber die Problemlösungen eine gewisse Zeit brauchen, bezweifle ich, dass wenn der Bosch-Reaktor bald umgesetzt würde, dass er die Raumstation beeinflussen würde. </a:t>
            </a:r>
            <a:br>
              <a:rPr lang="de-DE" sz="2200" b="1" i="1" dirty="0"/>
            </a:br>
            <a:r>
              <a:rPr lang="de-DE" sz="2200" b="1" i="1" dirty="0"/>
              <a:t>Ich weiß einfach nicht genug darüber.</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1063245562"/>
      </p:ext>
    </p:extLst>
  </p:cSld>
  <p:clrMapOvr>
    <a:masterClrMapping/>
  </p:clrMapOvr>
  <mc:AlternateContent xmlns:mc="http://schemas.openxmlformats.org/markup-compatibility/2006">
    <mc:Choice xmlns:p14="http://schemas.microsoft.com/office/powerpoint/2010/main" Requires="p14">
      <p:transition spd="slow" p14:dur="2000" advClick="0" advTm="24500"/>
    </mc:Choice>
    <mc:Fallback>
      <p:transition spd="slow" advClick="0" advTm="245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05527D65-2C14-4265-93D5-89ACCE773653}"/>
              </a:ext>
            </a:extLst>
          </p:cNvPr>
          <p:cNvSpPr txBox="1">
            <a:spLocks/>
          </p:cNvSpPr>
          <p:nvPr/>
        </p:nvSpPr>
        <p:spPr bwMode="auto">
          <a:xfrm>
            <a:off x="483410" y="2418616"/>
            <a:ext cx="9912424" cy="3024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Question #13 </a:t>
            </a:r>
            <a:r>
              <a:rPr lang="de-DE" sz="2800" b="1" i="1" kern="0" dirty="0" err="1"/>
              <a:t>from</a:t>
            </a:r>
            <a:r>
              <a:rPr lang="de-DE" sz="2800" b="1" i="1" kern="0" dirty="0"/>
              <a:t> Jakob Karmann:</a:t>
            </a:r>
          </a:p>
          <a:p>
            <a:pPr marL="0" indent="0" algn="ctr"/>
            <a:r>
              <a:rPr lang="en-GB" sz="2800" b="1" i="1" kern="0" dirty="0"/>
              <a:t>What do you think about space tourism?</a:t>
            </a:r>
          </a:p>
          <a:p>
            <a:pPr marL="0" indent="0" algn="ctr"/>
            <a:endParaRPr lang="de-DE" sz="2800" b="1" i="1" kern="0" dirty="0"/>
          </a:p>
          <a:p>
            <a:pPr marL="0" indent="0" algn="ctr"/>
            <a:r>
              <a:rPr lang="de-DE" sz="2800" b="1" i="1" kern="0" dirty="0"/>
              <a:t>13. Frage von Jakob Karmann:</a:t>
            </a:r>
          </a:p>
          <a:p>
            <a:pPr marL="0" indent="0" algn="ctr"/>
            <a:r>
              <a:rPr lang="de-DE" sz="2800" b="1" i="1" kern="0" dirty="0">
                <a:solidFill>
                  <a:schemeClr val="tx1"/>
                </a:solidFill>
              </a:rPr>
              <a:t>Wie denken Sie über den Weltraum-Tourismus?</a:t>
            </a:r>
            <a:endParaRPr lang="de-DE" sz="2800" b="1" i="1" kern="0" dirty="0"/>
          </a:p>
          <a:p>
            <a:pPr marL="0" indent="0"/>
            <a:endParaRPr lang="de-DE" sz="2800" kern="0" dirty="0"/>
          </a:p>
        </p:txBody>
      </p:sp>
      <p:pic>
        <p:nvPicPr>
          <p:cNvPr id="15" name="Grafik 14">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6" name="Grafik 15">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8" name="Grafik 17">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9" name="Grafik 18">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20" name="Grafik 19">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161517474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692696"/>
            <a:ext cx="9239954" cy="6165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#13</a:t>
            </a:r>
          </a:p>
          <a:p>
            <a:pPr marL="0" indent="0"/>
            <a:r>
              <a:rPr lang="en-US" sz="2200" b="1" i="1" dirty="0"/>
              <a:t>I think it is a great idea. Unfortunately, it currently is very expensive. My opinion is that we always need professional astronauts to do the job and stay for a long duration, or who do the exploration part of the job. But if sooner or later we have common people and common citizens coming up, I think it is a great idea.</a:t>
            </a:r>
          </a:p>
          <a:p>
            <a:pPr marL="0" indent="0"/>
            <a:endParaRPr lang="en-US" sz="2200" b="1" i="1" dirty="0"/>
          </a:p>
          <a:p>
            <a:pPr marL="0" indent="0"/>
            <a:r>
              <a:rPr lang="de-DE" sz="2200" b="1" i="1" u="sng" dirty="0"/>
              <a:t>13. Antwort</a:t>
            </a:r>
          </a:p>
          <a:p>
            <a:pPr marL="0" indent="0"/>
            <a:r>
              <a:rPr lang="de-DE" sz="2200" b="1" i="1" dirty="0"/>
              <a:t>Ich denke, das ist eine großartige Idee. Leider ist es derzeit sehr teuer. Meine Meinung ist, dass wir immer professionelle Astronauten brauchen, um die Arbeit zu erledigen und für eine lange Dauer im Weltraum zu bleiben, oder die die Forschungsaufgaben erledigen. Aber wenn früher oder später normale Menschen und Bürger hier herauf kommen, dann ist das eine prima Idee.</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2780005762"/>
      </p:ext>
    </p:extLst>
  </p:cSld>
  <p:clrMapOvr>
    <a:masterClrMapping/>
  </p:clrMapOvr>
  <mc:AlternateContent xmlns:mc="http://schemas.openxmlformats.org/markup-compatibility/2006" xmlns:p14="http://schemas.microsoft.com/office/powerpoint/2010/main">
    <mc:Choice Requires="p14">
      <p:transition spd="slow" p14:dur="2000" advClick="0" advTm="21500"/>
    </mc:Choice>
    <mc:Fallback xmlns="">
      <p:transition spd="slow" advClick="0" advTm="215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41658E87-7003-420E-B9B6-3F602F8F0632}"/>
              </a:ext>
            </a:extLst>
          </p:cNvPr>
          <p:cNvSpPr txBox="1">
            <a:spLocks/>
          </p:cNvSpPr>
          <p:nvPr/>
        </p:nvSpPr>
        <p:spPr bwMode="auto">
          <a:xfrm>
            <a:off x="274874" y="1663599"/>
            <a:ext cx="9984431"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     Question #14 </a:t>
            </a:r>
            <a:r>
              <a:rPr lang="de-DE" sz="2800" b="1" i="1" kern="0" dirty="0" err="1"/>
              <a:t>from</a:t>
            </a:r>
            <a:r>
              <a:rPr lang="de-DE" sz="2800" b="1" i="1" kern="0" dirty="0"/>
              <a:t> Lara Bartsch:</a:t>
            </a:r>
          </a:p>
          <a:p>
            <a:pPr marL="0" indent="0" algn="ctr"/>
            <a:r>
              <a:rPr lang="en-GB" sz="2800" b="1" i="1" kern="0" dirty="0"/>
              <a:t>Are private conversations with your family  </a:t>
            </a:r>
            <a:br>
              <a:rPr lang="en-GB" sz="2800" b="1" i="1" kern="0" dirty="0"/>
            </a:br>
            <a:r>
              <a:rPr lang="en-GB" sz="2800" b="1" i="1" kern="0" dirty="0"/>
              <a:t>also allowed or do all conversations have to be </a:t>
            </a:r>
            <a:br>
              <a:rPr lang="en-GB" sz="2800" b="1" i="1" kern="0" dirty="0"/>
            </a:br>
            <a:r>
              <a:rPr lang="en-GB" sz="2800" b="1" i="1" kern="0" dirty="0"/>
              <a:t>carried out through the space agencies?</a:t>
            </a:r>
            <a:endParaRPr lang="de-DE" sz="2800" b="1" i="1" kern="0" dirty="0"/>
          </a:p>
          <a:p>
            <a:pPr marL="0" indent="0"/>
            <a:endParaRPr lang="de-DE" sz="3000" kern="0" dirty="0"/>
          </a:p>
        </p:txBody>
      </p:sp>
      <p:sp>
        <p:nvSpPr>
          <p:cNvPr id="11" name="Inhaltsplatzhalter 2">
            <a:extLst>
              <a:ext uri="{FF2B5EF4-FFF2-40B4-BE49-F238E27FC236}">
                <a16:creationId xmlns:a16="http://schemas.microsoft.com/office/drawing/2014/main" id="{80C3C512-EBFB-4B34-95E7-5B2BF2FA0B9B}"/>
              </a:ext>
            </a:extLst>
          </p:cNvPr>
          <p:cNvSpPr txBox="1">
            <a:spLocks/>
          </p:cNvSpPr>
          <p:nvPr/>
        </p:nvSpPr>
        <p:spPr bwMode="auto">
          <a:xfrm>
            <a:off x="-689005" y="4120879"/>
            <a:ext cx="12881005" cy="2010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14. Frage von Lara Bartsch:</a:t>
            </a:r>
          </a:p>
          <a:p>
            <a:pPr marL="0" indent="0" algn="ctr"/>
            <a:r>
              <a:rPr lang="de-DE" sz="2800" b="1" i="1" kern="0" dirty="0">
                <a:solidFill>
                  <a:schemeClr val="tx1"/>
                </a:solidFill>
              </a:rPr>
              <a:t>Dürfen Sie auch private Gespräche mit Ihrer Familie führen  </a:t>
            </a:r>
            <a:br>
              <a:rPr lang="de-DE" sz="2800" b="1" i="1" kern="0" dirty="0">
                <a:solidFill>
                  <a:schemeClr val="tx1"/>
                </a:solidFill>
              </a:rPr>
            </a:br>
            <a:r>
              <a:rPr lang="de-DE" sz="2800" b="1" i="1" kern="0" dirty="0">
                <a:solidFill>
                  <a:schemeClr val="tx1"/>
                </a:solidFill>
              </a:rPr>
              <a:t>oder müssen alle Gespräche über die Weltraumagenturen </a:t>
            </a:r>
            <a:br>
              <a:rPr lang="de-DE" sz="2800" b="1" i="1" kern="0" dirty="0">
                <a:solidFill>
                  <a:schemeClr val="tx1"/>
                </a:solidFill>
              </a:rPr>
            </a:br>
            <a:r>
              <a:rPr lang="de-DE" sz="2800" b="1" i="1" kern="0" dirty="0">
                <a:solidFill>
                  <a:schemeClr val="tx1"/>
                </a:solidFill>
              </a:rPr>
              <a:t>geführt werden?</a:t>
            </a:r>
          </a:p>
          <a:p>
            <a:pPr marL="0" indent="0" algn="ctr"/>
            <a:endParaRPr lang="de-DE" sz="3000" b="1" i="1" kern="0" dirty="0"/>
          </a:p>
          <a:p>
            <a:pPr marL="0" indent="0"/>
            <a:endParaRPr lang="de-DE" sz="3000" kern="0" dirty="0"/>
          </a:p>
        </p:txBody>
      </p:sp>
      <p:pic>
        <p:nvPicPr>
          <p:cNvPr id="15" name="Grafik 14">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6" name="Grafik 15">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8" name="Grafik 17">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9" name="Grafik 18">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20" name="Grafik 19">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21681794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2" name="Grafik 11">
            <a:extLst>
              <a:ext uri="{FF2B5EF4-FFF2-40B4-BE49-F238E27FC236}">
                <a16:creationId xmlns:a16="http://schemas.microsoft.com/office/drawing/2014/main" id="{AF77D51B-CC7F-4291-B2A7-8EAE2AF9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6" name="Grafik 5">
            <a:extLst>
              <a:ext uri="{FF2B5EF4-FFF2-40B4-BE49-F238E27FC236}">
                <a16:creationId xmlns:a16="http://schemas.microsoft.com/office/drawing/2014/main" id="{A1921BF5-69A5-4607-9513-4B58973FF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7" name="Grafik 16">
            <a:extLst>
              <a:ext uri="{FF2B5EF4-FFF2-40B4-BE49-F238E27FC236}">
                <a16:creationId xmlns:a16="http://schemas.microsoft.com/office/drawing/2014/main" id="{E0B934AA-D358-438F-B39A-52F4E6D365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5840" y="251851"/>
            <a:ext cx="1830250" cy="1161780"/>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16008" y="1925629"/>
            <a:ext cx="9966881" cy="4680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3000" b="1" i="1" kern="0" dirty="0"/>
              <a:t>  Question #1</a:t>
            </a:r>
            <a:r>
              <a:rPr lang="de-DE" sz="2800" b="1" i="1" kern="0" dirty="0"/>
              <a:t> </a:t>
            </a:r>
            <a:r>
              <a:rPr lang="de-DE" sz="2800" b="1" i="1" kern="0" dirty="0" err="1"/>
              <a:t>from</a:t>
            </a:r>
            <a:r>
              <a:rPr lang="de-DE" sz="2800" b="1" i="1" kern="0" dirty="0"/>
              <a:t> Klara Pfister:</a:t>
            </a:r>
          </a:p>
          <a:p>
            <a:pPr marL="0" indent="0" algn="ctr"/>
            <a:r>
              <a:rPr lang="en-GB" sz="2800" b="1" i="1" kern="0" dirty="0"/>
              <a:t>Can you describe the feeling you had, </a:t>
            </a:r>
            <a:br>
              <a:rPr lang="en-GB" sz="2800" b="1" i="1" kern="0" dirty="0"/>
            </a:br>
            <a:r>
              <a:rPr lang="en-GB" sz="2800" b="1" i="1" kern="0" dirty="0"/>
              <a:t>when the rocket was launched?</a:t>
            </a:r>
            <a:endParaRPr lang="de-DE" sz="2800" b="1" i="1" kern="0" dirty="0"/>
          </a:p>
          <a:p>
            <a:pPr marL="0" indent="0" algn="ctr"/>
            <a:endParaRPr lang="de-DE" sz="2800" b="1" i="1" kern="0" dirty="0"/>
          </a:p>
          <a:p>
            <a:pPr marL="0" indent="0" algn="ctr"/>
            <a:r>
              <a:rPr lang="de-DE" sz="2800" b="1" i="1" kern="0" dirty="0"/>
              <a:t>1. Frage von Klara Pfister:</a:t>
            </a:r>
          </a:p>
          <a:p>
            <a:pPr marL="0" indent="0" algn="ctr"/>
            <a:r>
              <a:rPr lang="de-DE" sz="2800" b="1" i="1" kern="0" dirty="0"/>
              <a:t>Können Sie das Gefühl beschreiben,</a:t>
            </a:r>
            <a:br>
              <a:rPr lang="de-DE" sz="2800" b="1" i="1" kern="0" dirty="0"/>
            </a:br>
            <a:r>
              <a:rPr lang="de-DE" sz="2800" b="1" i="1" kern="0" dirty="0"/>
              <a:t>als die Rakete gestartet wurde?</a:t>
            </a:r>
          </a:p>
          <a:p>
            <a:pPr marL="0" indent="0"/>
            <a:endParaRPr lang="de-DE" sz="2800" kern="0" dirty="0"/>
          </a:p>
        </p:txBody>
      </p:sp>
      <p:pic>
        <p:nvPicPr>
          <p:cNvPr id="9" name="Grafik 8">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32867469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0"/>
            <a:ext cx="9239954"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#14</a:t>
            </a:r>
          </a:p>
          <a:p>
            <a:pPr marL="0" indent="0"/>
            <a:r>
              <a:rPr lang="en-US" sz="2200" b="1" i="1" dirty="0"/>
              <a:t>We do have private conversations. We have a couple of ways to communicate with them – we can email, we can send messages through the internet (because we actually have access to the internet), but mostly we have an IT protocol, internet protocol, that lets us call on the phone directly, which is very good. We can call anytime we are free, and also on the weekends we usually have some time for a video conference.</a:t>
            </a:r>
          </a:p>
          <a:p>
            <a:pPr marL="0" indent="0"/>
            <a:endParaRPr lang="en-US" sz="2200" b="1" i="1" dirty="0"/>
          </a:p>
          <a:p>
            <a:pPr marL="0" indent="0"/>
            <a:r>
              <a:rPr lang="de-DE" sz="2200" b="1" i="1" u="sng" dirty="0"/>
              <a:t>14. Antwort</a:t>
            </a:r>
          </a:p>
          <a:p>
            <a:pPr marL="0" indent="0"/>
            <a:r>
              <a:rPr lang="de-DE" sz="2200" b="1" i="1" dirty="0"/>
              <a:t>Wir können private Gespräche führen. Wir haben mehrere Möglichkeiten, um mit unseren Familien zu kommunizieren - wir können E-Mails schicken, wir können Nachrichten über das Internet senden (weil wir tatsächlich Zugang zum Internet haben), aber meistens nutzen wir ein IT-Protokoll, ein Internet Protokoll, dass uns erlaubt direkt per Telefon anzurufen, was sehr gut funktioniert. Daher können wir jederzeit anrufen, wenn wir Zeit haben. Außerdem haben wir an den Wochenenden in der Regel Zeit für eine Videokonferenz.</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277412808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5C66648E-5B14-403B-9824-2847A469376E}"/>
              </a:ext>
            </a:extLst>
          </p:cNvPr>
          <p:cNvSpPr txBox="1">
            <a:spLocks/>
          </p:cNvSpPr>
          <p:nvPr/>
        </p:nvSpPr>
        <p:spPr bwMode="auto">
          <a:xfrm>
            <a:off x="441498" y="1709878"/>
            <a:ext cx="10068690" cy="4449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     </a:t>
            </a:r>
            <a:r>
              <a:rPr lang="en-GB" sz="2800" b="1" i="1" kern="0" dirty="0"/>
              <a:t>Question #15 from Daniel Burghardt:</a:t>
            </a:r>
          </a:p>
          <a:p>
            <a:pPr marL="0" indent="0" algn="ctr"/>
            <a:r>
              <a:rPr lang="en-GB" sz="2800" b="1" i="1" kern="0" dirty="0"/>
              <a:t>Was it worth to put so much work into </a:t>
            </a:r>
            <a:br>
              <a:rPr lang="en-GB" sz="2800" b="1" i="1" kern="0" dirty="0"/>
            </a:br>
            <a:r>
              <a:rPr lang="en-GB" sz="2800" b="1" i="1" kern="0" dirty="0"/>
              <a:t>aerospace, now where you see the results </a:t>
            </a:r>
            <a:br>
              <a:rPr lang="en-GB" sz="2800" b="1" i="1" kern="0" dirty="0"/>
            </a:br>
            <a:r>
              <a:rPr lang="en-GB" sz="2800" b="1" i="1" kern="0" dirty="0"/>
              <a:t>or are you disappointed?</a:t>
            </a:r>
          </a:p>
          <a:p>
            <a:pPr marL="0" indent="0" algn="ctr"/>
            <a:endParaRPr lang="de-DE" sz="2800" b="1" i="1" kern="0" dirty="0"/>
          </a:p>
          <a:p>
            <a:pPr marL="0" indent="0" algn="ctr"/>
            <a:r>
              <a:rPr lang="de-DE" sz="2800" b="1" i="1" kern="0" dirty="0"/>
              <a:t>15. Frage von Daniel Burghardt:</a:t>
            </a:r>
          </a:p>
          <a:p>
            <a:pPr marL="0" indent="0" algn="ctr"/>
            <a:r>
              <a:rPr lang="de-DE" sz="2800" b="1" i="1" kern="0" dirty="0">
                <a:solidFill>
                  <a:schemeClr val="tx1"/>
                </a:solidFill>
              </a:rPr>
              <a:t>Hat es sich gelohnt, so viel Aufwand in die Raumfahrt </a:t>
            </a:r>
            <a:br>
              <a:rPr lang="de-DE" sz="2800" b="1" i="1" kern="0" dirty="0">
                <a:solidFill>
                  <a:schemeClr val="tx1"/>
                </a:solidFill>
              </a:rPr>
            </a:br>
            <a:r>
              <a:rPr lang="de-DE" sz="2800" b="1" i="1" kern="0" dirty="0">
                <a:solidFill>
                  <a:schemeClr val="tx1"/>
                </a:solidFill>
              </a:rPr>
              <a:t>zu stecken, sehen Sie entsprechende Ergebnisse </a:t>
            </a:r>
            <a:br>
              <a:rPr lang="de-DE" sz="2800" b="1" i="1" kern="0" dirty="0">
                <a:solidFill>
                  <a:schemeClr val="tx1"/>
                </a:solidFill>
              </a:rPr>
            </a:br>
            <a:r>
              <a:rPr lang="de-DE" sz="2800" b="1" i="1" kern="0" dirty="0">
                <a:solidFill>
                  <a:schemeClr val="tx1"/>
                </a:solidFill>
              </a:rPr>
              <a:t>oder sind Sie enttäuscht?</a:t>
            </a:r>
          </a:p>
          <a:p>
            <a:pPr marL="0" indent="0" algn="ctr"/>
            <a:endParaRPr lang="de-DE" b="1" i="1" kern="0" dirty="0"/>
          </a:p>
          <a:p>
            <a:pPr marL="0" indent="0"/>
            <a:endParaRPr lang="de-DE" sz="2800" kern="0" dirty="0"/>
          </a:p>
        </p:txBody>
      </p:sp>
      <p:pic>
        <p:nvPicPr>
          <p:cNvPr id="13" name="Grafik 12">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4" name="Grafik 13">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5" name="Grafik 14">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6" name="Grafik 15">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8" name="Grafik 17">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3807887484"/>
      </p:ext>
    </p:extLst>
  </p:cSld>
  <p:clrMapOvr>
    <a:masterClrMapping/>
  </p:clrMapOvr>
  <mc:AlternateContent xmlns:mc="http://schemas.openxmlformats.org/markup-compatibility/2006" xmlns:p14="http://schemas.microsoft.com/office/powerpoint/2010/main">
    <mc:Choice Requires="p14">
      <p:transition spd="slow" p14:dur="2000" advClick="0" advTm="7500"/>
    </mc:Choice>
    <mc:Fallback xmlns="">
      <p:transition spd="slow" advClick="0" advTm="75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548680"/>
            <a:ext cx="9239954" cy="6309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#15</a:t>
            </a:r>
          </a:p>
          <a:p>
            <a:pPr marL="0" indent="0"/>
            <a:r>
              <a:rPr lang="en-US" sz="2200" b="1" i="1" dirty="0"/>
              <a:t>There is absolutely zero disappointment. If anything my enthusiasm has increased, and increased with the experience and by seeing what we are able to do, and where we are going. Absolutely, I wouldn’t change anything of what I have done and I would even increase. I hope that every country just decides to invest more into space.</a:t>
            </a:r>
          </a:p>
          <a:p>
            <a:pPr marL="0" indent="0"/>
            <a:endParaRPr lang="en-US" sz="2200" b="1" i="1" dirty="0"/>
          </a:p>
          <a:p>
            <a:pPr marL="0" indent="0"/>
            <a:r>
              <a:rPr lang="de-DE" sz="2200" b="1" i="1" u="sng" dirty="0"/>
              <a:t>15. Antwort</a:t>
            </a:r>
          </a:p>
          <a:p>
            <a:pPr marL="0" indent="0"/>
            <a:r>
              <a:rPr lang="de-DE" sz="2200" b="1" i="1" dirty="0"/>
              <a:t>Es gibt absolut keine Enttäuschung. Meine Begeisterung hat sich sogar  erhöht. Sie ist verstärkt durch die Erfahrungen und zu sehen, wozu wir in der Lage sind und wohin wir uns entwickeln. Ich würde nichts ändern, was ich getan habe und würde eher mehr tun. Ich hoffe, dass sich jedes Land dazu entscheidet, mehr in den Weltraum zu investieren.</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2671331392"/>
      </p:ext>
    </p:extLst>
  </p:cSld>
  <p:clrMapOvr>
    <a:masterClrMapping/>
  </p:clrMapOvr>
  <mc:AlternateContent xmlns:mc="http://schemas.openxmlformats.org/markup-compatibility/2006" xmlns:p14="http://schemas.microsoft.com/office/powerpoint/2010/main">
    <mc:Choice Requires="p14">
      <p:transition spd="slow" p14:dur="2000" advClick="0" advTm="26500"/>
    </mc:Choice>
    <mc:Fallback xmlns="">
      <p:transition spd="slow" advClick="0" advTm="265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FABB597C-9D87-4330-A0BC-6B320E269592}"/>
              </a:ext>
            </a:extLst>
          </p:cNvPr>
          <p:cNvSpPr txBox="1">
            <a:spLocks/>
          </p:cNvSpPr>
          <p:nvPr/>
        </p:nvSpPr>
        <p:spPr bwMode="auto">
          <a:xfrm>
            <a:off x="518082" y="2132856"/>
            <a:ext cx="9912424" cy="35283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  Question #16 </a:t>
            </a:r>
            <a:r>
              <a:rPr lang="de-DE" sz="2800" b="1" i="1" kern="0" dirty="0" err="1"/>
              <a:t>from</a:t>
            </a:r>
            <a:r>
              <a:rPr lang="de-DE" sz="2800" b="1" i="1" kern="0" dirty="0"/>
              <a:t> Lea </a:t>
            </a:r>
            <a:r>
              <a:rPr lang="de-DE" sz="2800" b="1" i="1" kern="0" dirty="0" err="1"/>
              <a:t>Errerd</a:t>
            </a:r>
            <a:r>
              <a:rPr lang="de-DE" sz="2800" b="1" i="1" kern="0" dirty="0"/>
              <a:t>:</a:t>
            </a:r>
          </a:p>
          <a:p>
            <a:pPr marL="0" indent="0" algn="ctr"/>
            <a:r>
              <a:rPr lang="en-GB" sz="2800" b="1" i="1" kern="0" dirty="0"/>
              <a:t>What is the weirdest thing you have </a:t>
            </a:r>
            <a:br>
              <a:rPr lang="en-GB" sz="2800" b="1" i="1" kern="0" dirty="0"/>
            </a:br>
            <a:r>
              <a:rPr lang="en-GB" sz="2800" b="1" i="1" kern="0" dirty="0"/>
              <a:t>on the ISS?</a:t>
            </a:r>
          </a:p>
          <a:p>
            <a:pPr marL="0" indent="0" algn="ctr"/>
            <a:endParaRPr lang="de-DE" sz="2800" b="1" i="1" kern="0" dirty="0"/>
          </a:p>
          <a:p>
            <a:pPr marL="0" indent="0" algn="ctr"/>
            <a:r>
              <a:rPr lang="de-DE" sz="2800" b="1" i="1" kern="0" dirty="0"/>
              <a:t>16. Frage von Lea </a:t>
            </a:r>
            <a:r>
              <a:rPr lang="de-DE" sz="2800" b="1" i="1" kern="0" dirty="0" err="1"/>
              <a:t>Errerd</a:t>
            </a:r>
            <a:r>
              <a:rPr lang="de-DE" sz="2800" b="1" i="1" kern="0" dirty="0"/>
              <a:t>:</a:t>
            </a:r>
          </a:p>
          <a:p>
            <a:pPr marL="0" indent="0" algn="ctr"/>
            <a:r>
              <a:rPr lang="de-DE" sz="2800" b="1" i="1" kern="0" dirty="0">
                <a:solidFill>
                  <a:schemeClr val="tx1"/>
                </a:solidFill>
              </a:rPr>
              <a:t>Was ist die verrückteste Sache, </a:t>
            </a:r>
            <a:br>
              <a:rPr lang="de-DE" sz="2800" b="1" i="1" kern="0" dirty="0">
                <a:solidFill>
                  <a:schemeClr val="tx1"/>
                </a:solidFill>
              </a:rPr>
            </a:br>
            <a:r>
              <a:rPr lang="de-DE" sz="2800" b="1" i="1" kern="0" dirty="0">
                <a:solidFill>
                  <a:schemeClr val="tx1"/>
                </a:solidFill>
              </a:rPr>
              <a:t>die Sie in der ISS haben?</a:t>
            </a:r>
          </a:p>
          <a:p>
            <a:pPr marL="0" indent="0" algn="ctr"/>
            <a:endParaRPr lang="de-DE" sz="3000" b="1" i="1" kern="0" dirty="0"/>
          </a:p>
          <a:p>
            <a:pPr marL="0" indent="0"/>
            <a:endParaRPr lang="de-DE" sz="3000" kern="0" dirty="0"/>
          </a:p>
        </p:txBody>
      </p:sp>
      <p:pic>
        <p:nvPicPr>
          <p:cNvPr id="14" name="Grafik 13">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5" name="Grafik 14">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6" name="Grafik 15">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8" name="Grafik 17">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9" name="Grafik 18">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87762971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908720"/>
            <a:ext cx="9239954" cy="5949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#16</a:t>
            </a:r>
          </a:p>
          <a:p>
            <a:pPr marL="0" indent="0"/>
            <a:r>
              <a:rPr lang="en-US" sz="2200" b="1" i="1" dirty="0"/>
              <a:t>Wow, I don’t know. I think humans are the weirdest things we have on the ISS - just kidding. Depending on how you look at it: the toilet is really weird, our food is strange, the way we play around can be strange. So it depends on your point of view. </a:t>
            </a:r>
          </a:p>
          <a:p>
            <a:pPr marL="0" indent="0"/>
            <a:endParaRPr lang="en-US" sz="2200" b="1" i="1" dirty="0"/>
          </a:p>
          <a:p>
            <a:pPr marL="0" indent="0"/>
            <a:r>
              <a:rPr lang="de-DE" sz="2200" b="1" i="1" u="sng" dirty="0"/>
              <a:t>16. Antwort</a:t>
            </a:r>
          </a:p>
          <a:p>
            <a:pPr marL="0" indent="0"/>
            <a:r>
              <a:rPr lang="de-DE" sz="2200" b="1" i="1" dirty="0"/>
              <a:t>Nun, ich weiß nicht. Ich glaube, die Menschen sind das verrückteste, was  wir auf der ISS haben – das war nur ein Scherz. Je nachdem, wie man es betrachtet: die Toilette ist wirklich eigenartig, unser Essen ist seltsam, wie wir hier herumspielen kann komisch sein. Es hängt also von der Betrachtungsweise ab.</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4110002757"/>
      </p:ext>
    </p:extLst>
  </p:cSld>
  <p:clrMapOvr>
    <a:masterClrMapping/>
  </p:clrMapOvr>
  <mc:AlternateContent xmlns:mc="http://schemas.openxmlformats.org/markup-compatibility/2006">
    <mc:Choice xmlns:p14="http://schemas.microsoft.com/office/powerpoint/2010/main" Requires="p14">
      <p:transition spd="slow" p14:dur="2000" advClick="0" advTm="22000"/>
    </mc:Choice>
    <mc:Fallback>
      <p:transition spd="slow" advClick="0" advTm="2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64FC42DA-DF4B-4951-9376-1704C971A804}"/>
              </a:ext>
            </a:extLst>
          </p:cNvPr>
          <p:cNvSpPr txBox="1">
            <a:spLocks/>
          </p:cNvSpPr>
          <p:nvPr/>
        </p:nvSpPr>
        <p:spPr bwMode="auto">
          <a:xfrm>
            <a:off x="998457" y="1785462"/>
            <a:ext cx="9145016" cy="504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         </a:t>
            </a:r>
            <a:r>
              <a:rPr lang="en-GB" sz="2800" b="1" i="1" kern="0" dirty="0"/>
              <a:t>Question #17 from Lukas Rosenfeld:</a:t>
            </a:r>
          </a:p>
          <a:p>
            <a:pPr marL="0" indent="0" algn="ctr"/>
            <a:r>
              <a:rPr lang="en-GB" sz="2800" b="1" i="1" kern="0" dirty="0"/>
              <a:t>What do you do in order to prevent injuries </a:t>
            </a:r>
            <a:br>
              <a:rPr lang="en-GB" sz="2800" b="1" i="1" kern="0" dirty="0"/>
            </a:br>
            <a:r>
              <a:rPr lang="en-GB" sz="2800" b="1" i="1" kern="0" dirty="0"/>
              <a:t>and what medical equipment do you use </a:t>
            </a:r>
            <a:br>
              <a:rPr lang="en-GB" sz="2800" b="1" i="1" kern="0" dirty="0"/>
            </a:br>
            <a:r>
              <a:rPr lang="en-GB" sz="2800" b="1" i="1" kern="0" dirty="0"/>
              <a:t>in the case of an emergency?</a:t>
            </a:r>
          </a:p>
          <a:p>
            <a:pPr marL="0" indent="0" algn="ctr"/>
            <a:endParaRPr lang="de-DE" sz="2800" b="1" i="1" kern="0" dirty="0"/>
          </a:p>
          <a:p>
            <a:pPr marL="0" indent="0" algn="ctr"/>
            <a:r>
              <a:rPr lang="de-DE" sz="2800" b="1" i="1" kern="0" dirty="0"/>
              <a:t> 17. Frage von Lukas Rosenfeld:</a:t>
            </a:r>
          </a:p>
          <a:p>
            <a:pPr marL="0" indent="0" algn="ctr"/>
            <a:r>
              <a:rPr lang="de-DE" sz="2800" b="1" i="1" kern="0" dirty="0">
                <a:solidFill>
                  <a:schemeClr val="tx1"/>
                </a:solidFill>
              </a:rPr>
              <a:t>Was tun Sie um Verletzungen zu vermeiden und </a:t>
            </a:r>
            <a:br>
              <a:rPr lang="de-DE" sz="2800" b="1" i="1" kern="0" dirty="0">
                <a:solidFill>
                  <a:schemeClr val="tx1"/>
                </a:solidFill>
              </a:rPr>
            </a:br>
            <a:r>
              <a:rPr lang="de-DE" sz="2800" b="1" i="1" kern="0" dirty="0">
                <a:solidFill>
                  <a:schemeClr val="tx1"/>
                </a:solidFill>
              </a:rPr>
              <a:t>welche medizinische Ausrüstung steht Ihnen </a:t>
            </a:r>
            <a:br>
              <a:rPr lang="de-DE" sz="2800" b="1" i="1" kern="0" dirty="0">
                <a:solidFill>
                  <a:schemeClr val="tx1"/>
                </a:solidFill>
              </a:rPr>
            </a:br>
            <a:r>
              <a:rPr lang="de-DE" sz="2800" b="1" i="1" kern="0" dirty="0">
                <a:solidFill>
                  <a:schemeClr val="tx1"/>
                </a:solidFill>
              </a:rPr>
              <a:t>in einem Notfall zur Verfügung?</a:t>
            </a:r>
            <a:endParaRPr lang="de-DE" sz="2800" b="1" i="1" kern="0" dirty="0"/>
          </a:p>
          <a:p>
            <a:pPr marL="0" indent="0"/>
            <a:endParaRPr lang="de-DE" sz="3000" kern="0" dirty="0"/>
          </a:p>
        </p:txBody>
      </p:sp>
      <p:pic>
        <p:nvPicPr>
          <p:cNvPr id="13" name="Grafik 12">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4" name="Grafik 13">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5" name="Grafik 14">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6" name="Grafik 15">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8" name="Grafik 17">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27587836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692696"/>
            <a:ext cx="9239954" cy="6165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#17</a:t>
            </a:r>
          </a:p>
          <a:p>
            <a:pPr marL="0" indent="0"/>
            <a:r>
              <a:rPr lang="en-US" sz="2200" b="1" i="1" dirty="0"/>
              <a:t>When dealing with injuries, we have procedures that really let us know how to work around for systems, how to take care of our maintenance, how to take care of our exercise routine. We work out two and a half hours every day to stay strong and to be always very efficient. In any cases of emergency, we have a full pharmaceutical training.  </a:t>
            </a:r>
          </a:p>
          <a:p>
            <a:pPr marL="0" indent="0"/>
            <a:endParaRPr lang="en-US" sz="2200" b="1" i="1" dirty="0"/>
          </a:p>
          <a:p>
            <a:pPr marL="0" indent="0"/>
            <a:r>
              <a:rPr lang="de-DE" sz="2200" b="1" i="1" u="sng" dirty="0"/>
              <a:t>17. Antwort</a:t>
            </a:r>
          </a:p>
          <a:p>
            <a:pPr marL="0" indent="0"/>
            <a:r>
              <a:rPr lang="de-DE" sz="2200" b="1" i="1" dirty="0"/>
              <a:t>Im Hinblick auf die Vermeidung von Verletzungen, haben wir Anleitungen, wie wir die Systeme zu bedienen haben, wie wir Wartungen durchzuführen haben und welche Übungen zu machen sind. Wir trainieren jeden Tag zweieinhalb Stunden, um stark und immer sehr leistungsfähig zu bleiben. Für Notfälle haben wir eine volle medizinische Ausbildung.</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2765420162"/>
      </p:ext>
    </p:extLst>
  </p:cSld>
  <p:clrMapOvr>
    <a:masterClrMapping/>
  </p:clrMapOvr>
  <mc:AlternateContent xmlns:mc="http://schemas.openxmlformats.org/markup-compatibility/2006">
    <mc:Choice xmlns:p14="http://schemas.microsoft.com/office/powerpoint/2010/main" Requires="p14">
      <p:transition spd="slow" p14:dur="2000" advClick="0" advTm="29000"/>
    </mc:Choice>
    <mc:Fallback>
      <p:transition spd="slow" advClick="0" advTm="29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4" name="Grafik 13">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5" name="Grafik 14">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6" name="Grafik 15">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8" name="Grafik 17">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pic>
        <p:nvPicPr>
          <p:cNvPr id="2" name="Grafik 1">
            <a:extLst>
              <a:ext uri="{FF2B5EF4-FFF2-40B4-BE49-F238E27FC236}">
                <a16:creationId xmlns:a16="http://schemas.microsoft.com/office/drawing/2014/main" id="{3FE57E16-E636-4792-901E-7AFE5E77F8E1}"/>
              </a:ext>
            </a:extLst>
          </p:cNvPr>
          <p:cNvPicPr>
            <a:picLocks noChangeAspect="1"/>
          </p:cNvPicPr>
          <p:nvPr/>
        </p:nvPicPr>
        <p:blipFill rotWithShape="1">
          <a:blip r:embed="rId8"/>
          <a:srcRect t="22191"/>
          <a:stretch/>
        </p:blipFill>
        <p:spPr>
          <a:xfrm>
            <a:off x="1318912" y="1548947"/>
            <a:ext cx="8504106" cy="4339619"/>
          </a:xfrm>
          <a:prstGeom prst="rect">
            <a:avLst/>
          </a:prstGeom>
        </p:spPr>
      </p:pic>
    </p:spTree>
    <p:extLst>
      <p:ext uri="{BB962C8B-B14F-4D97-AF65-F5344CB8AC3E}">
        <p14:creationId xmlns:p14="http://schemas.microsoft.com/office/powerpoint/2010/main" val="186832142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35560" y="191797"/>
            <a:ext cx="7070575" cy="1155010"/>
          </a:xfrm>
        </p:spPr>
        <p:txBody>
          <a:bodyPr/>
          <a:lstStyle/>
          <a:p>
            <a:r>
              <a:rPr lang="de-DE" b="1" dirty="0" err="1"/>
              <a:t>Thank</a:t>
            </a:r>
            <a:r>
              <a:rPr lang="de-DE" b="1" dirty="0"/>
              <a:t> </a:t>
            </a:r>
            <a:r>
              <a:rPr lang="de-DE" b="1" dirty="0" err="1"/>
              <a:t>you</a:t>
            </a:r>
            <a:r>
              <a:rPr lang="de-DE" b="1" dirty="0"/>
              <a:t> </a:t>
            </a:r>
            <a:r>
              <a:rPr lang="de-DE" b="1" dirty="0" err="1"/>
              <a:t>very</a:t>
            </a:r>
            <a:r>
              <a:rPr lang="de-DE" b="1" dirty="0"/>
              <a:t> </a:t>
            </a:r>
            <a:r>
              <a:rPr lang="de-DE" b="1" dirty="0" err="1"/>
              <a:t>much</a:t>
            </a:r>
            <a:r>
              <a:rPr lang="de-DE" b="1" dirty="0"/>
              <a:t>!</a:t>
            </a:r>
            <a:endParaRPr lang="en-GB" b="1" dirty="0"/>
          </a:p>
        </p:txBody>
      </p:sp>
      <p:pic>
        <p:nvPicPr>
          <p:cNvPr id="3" name="Grafik 2">
            <a:extLst>
              <a:ext uri="{FF2B5EF4-FFF2-40B4-BE49-F238E27FC236}">
                <a16:creationId xmlns:a16="http://schemas.microsoft.com/office/drawing/2014/main" id="{2E6B9644-D976-420C-95C3-88022906A3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1864" y="1479630"/>
            <a:ext cx="1955301" cy="1910239"/>
          </a:xfrm>
          <a:prstGeom prst="rect">
            <a:avLst/>
          </a:prstGeom>
        </p:spPr>
      </p:pic>
      <p:pic>
        <p:nvPicPr>
          <p:cNvPr id="4" name="Grafik 3">
            <a:extLst>
              <a:ext uri="{FF2B5EF4-FFF2-40B4-BE49-F238E27FC236}">
                <a16:creationId xmlns:a16="http://schemas.microsoft.com/office/drawing/2014/main" id="{5FD32A63-C98D-4277-942C-64165F0370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40944" y="1547263"/>
            <a:ext cx="2518167" cy="1598446"/>
          </a:xfrm>
          <a:prstGeom prst="rect">
            <a:avLst/>
          </a:prstGeom>
        </p:spPr>
      </p:pic>
      <p:pic>
        <p:nvPicPr>
          <p:cNvPr id="5" name="Grafik 4">
            <a:extLst>
              <a:ext uri="{FF2B5EF4-FFF2-40B4-BE49-F238E27FC236}">
                <a16:creationId xmlns:a16="http://schemas.microsoft.com/office/drawing/2014/main" id="{4A8148DF-E672-460C-833C-ACD371401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368" y="5589241"/>
            <a:ext cx="2261926" cy="1004116"/>
          </a:xfrm>
          <a:prstGeom prst="rect">
            <a:avLst/>
          </a:prstGeom>
        </p:spPr>
      </p:pic>
      <p:pic>
        <p:nvPicPr>
          <p:cNvPr id="6" name="Grafik 5">
            <a:extLst>
              <a:ext uri="{FF2B5EF4-FFF2-40B4-BE49-F238E27FC236}">
                <a16:creationId xmlns:a16="http://schemas.microsoft.com/office/drawing/2014/main" id="{DFA92E7F-17AF-444E-8695-E30966E07E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08" y="1961249"/>
            <a:ext cx="3024336" cy="807012"/>
          </a:xfrm>
          <a:prstGeom prst="rect">
            <a:avLst/>
          </a:prstGeom>
        </p:spPr>
      </p:pic>
      <p:pic>
        <p:nvPicPr>
          <p:cNvPr id="9" name="Grafik 8">
            <a:extLst>
              <a:ext uri="{FF2B5EF4-FFF2-40B4-BE49-F238E27FC236}">
                <a16:creationId xmlns:a16="http://schemas.microsoft.com/office/drawing/2014/main" id="{B8B232C0-E254-4E5E-95CE-5793AEE19D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0176" y="5289589"/>
            <a:ext cx="4316314" cy="1376614"/>
          </a:xfrm>
          <a:prstGeom prst="rect">
            <a:avLst/>
          </a:prstGeom>
        </p:spPr>
      </p:pic>
      <p:pic>
        <p:nvPicPr>
          <p:cNvPr id="13" name="Grafik 12">
            <a:extLst>
              <a:ext uri="{FF2B5EF4-FFF2-40B4-BE49-F238E27FC236}">
                <a16:creationId xmlns:a16="http://schemas.microsoft.com/office/drawing/2014/main" id="{46512921-4A80-4957-87A5-BF64022DE2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51056" y="4100197"/>
            <a:ext cx="4489888" cy="1030466"/>
          </a:xfrm>
          <a:prstGeom prst="rect">
            <a:avLst/>
          </a:prstGeom>
        </p:spPr>
      </p:pic>
      <p:sp>
        <p:nvSpPr>
          <p:cNvPr id="10" name="Titel 1">
            <a:extLst>
              <a:ext uri="{FF2B5EF4-FFF2-40B4-BE49-F238E27FC236}">
                <a16:creationId xmlns:a16="http://schemas.microsoft.com/office/drawing/2014/main" id="{1342FC5F-4B47-442D-9256-53658BA670C9}"/>
              </a:ext>
            </a:extLst>
          </p:cNvPr>
          <p:cNvSpPr txBox="1">
            <a:spLocks/>
          </p:cNvSpPr>
          <p:nvPr/>
        </p:nvSpPr>
        <p:spPr bwMode="auto">
          <a:xfrm>
            <a:off x="2812921" y="5459341"/>
            <a:ext cx="4774696" cy="1155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2pPr>
            <a:lvl3pPr marL="1143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3pPr>
            <a:lvl4pPr marL="1600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4pPr>
            <a:lvl5pPr marL="20574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Lucida Sans Unicode" charset="0"/>
                <a:cs typeface="Lucida Sans Unicode" charset="0"/>
              </a:defRPr>
            </a:lvl9pPr>
          </a:lstStyle>
          <a:p>
            <a:r>
              <a:rPr lang="de-DE" b="1" kern="0" dirty="0"/>
              <a:t>Vielen Dank!</a:t>
            </a:r>
            <a:endParaRPr lang="en-GB" b="1" kern="0" dirty="0"/>
          </a:p>
        </p:txBody>
      </p:sp>
    </p:spTree>
    <p:extLst>
      <p:ext uri="{BB962C8B-B14F-4D97-AF65-F5344CB8AC3E}">
        <p14:creationId xmlns:p14="http://schemas.microsoft.com/office/powerpoint/2010/main" val="940271193"/>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spd="slow" advClick="0" advTm="3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290074"/>
            <a:ext cx="9239954" cy="6567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#1</a:t>
            </a:r>
          </a:p>
          <a:p>
            <a:pPr marL="0" indent="0"/>
            <a:r>
              <a:rPr lang="en-US" sz="2200" b="1" i="1" dirty="0"/>
              <a:t>When the rocket was launched, it’s like a rollercoaster, because you are being accelerated up to 4.5 g during the launch for 8.5 minutes. The rocket keeps accelerating, and you feel these giant hands pressing on your chest, and then 8 minutes 40 seconds later you are floating and you are happy and you are celebrating, but for a very little time because you have to start working for the rejoint to the space station. </a:t>
            </a:r>
          </a:p>
          <a:p>
            <a:pPr marL="0" indent="0"/>
            <a:endParaRPr lang="en-US" sz="2200" b="1" i="1" dirty="0"/>
          </a:p>
          <a:p>
            <a:pPr marL="0" indent="0"/>
            <a:r>
              <a:rPr lang="de-DE" sz="2200" b="1" i="1" u="sng" dirty="0"/>
              <a:t>1. Antwort</a:t>
            </a:r>
          </a:p>
          <a:p>
            <a:pPr marL="0" indent="0"/>
            <a:r>
              <a:rPr lang="de-DE" sz="2200" b="1" i="1" dirty="0"/>
              <a:t>Als die Rakete gestartet wurde, war es wie eine Achterbahn, weil man während des Starts für 8,5 Minuten auf bis zu 4,5 g beschleunigt wird. Die Rakete beschleunigt ständig und man hat das Gefühl, dass einem riesige Hände auf die Brust drücken. Nach 8 Minuten und 40 Sekunden schwebt man dann und ist glücklich und feiert. Allerdings nur für eine kurze Zeit, denn man muss schon mit den Arbeiten für das Andocken an die Raumstation beginnen.</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281875985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002A3598-D1E8-4719-A0DC-923BD0B59CAE}"/>
              </a:ext>
            </a:extLst>
          </p:cNvPr>
          <p:cNvSpPr txBox="1">
            <a:spLocks/>
          </p:cNvSpPr>
          <p:nvPr/>
        </p:nvSpPr>
        <p:spPr bwMode="auto">
          <a:xfrm>
            <a:off x="317908" y="1916832"/>
            <a:ext cx="10314596" cy="4616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Question #2 </a:t>
            </a:r>
            <a:r>
              <a:rPr lang="de-DE" sz="2800" b="1" i="1" kern="0" dirty="0" err="1"/>
              <a:t>from</a:t>
            </a:r>
            <a:r>
              <a:rPr lang="de-DE" sz="2800" b="1" i="1" kern="0" dirty="0"/>
              <a:t> Fabian Mutschler:</a:t>
            </a:r>
          </a:p>
          <a:p>
            <a:pPr marL="0" indent="0" algn="ctr"/>
            <a:r>
              <a:rPr lang="en-GB" sz="2800" b="1" i="1" kern="0" dirty="0"/>
              <a:t>What were your first impressions,</a:t>
            </a:r>
          </a:p>
          <a:p>
            <a:pPr marL="0" indent="0" algn="ctr"/>
            <a:r>
              <a:rPr lang="en-GB" sz="2800" b="1" i="1" kern="0" dirty="0"/>
              <a:t> when you arrived at the ISS?</a:t>
            </a:r>
          </a:p>
          <a:p>
            <a:pPr marL="0" indent="0" algn="ctr"/>
            <a:endParaRPr lang="de-DE" sz="2800" b="1" i="1" kern="0" dirty="0"/>
          </a:p>
          <a:p>
            <a:pPr marL="0" indent="0" algn="ctr"/>
            <a:r>
              <a:rPr lang="de-DE" sz="2800" b="1" i="1" kern="0" dirty="0"/>
              <a:t>2. Frage von Fabian Mutschler:</a:t>
            </a:r>
          </a:p>
          <a:p>
            <a:pPr marL="0" indent="0" algn="ctr"/>
            <a:r>
              <a:rPr lang="de-DE" sz="2800" b="1" i="1" kern="0" dirty="0">
                <a:solidFill>
                  <a:schemeClr val="tx1"/>
                </a:solidFill>
              </a:rPr>
              <a:t>Was waren Ihre ersten Eindrücke, </a:t>
            </a:r>
            <a:br>
              <a:rPr lang="de-DE" sz="2800" b="1" i="1" kern="0" dirty="0">
                <a:solidFill>
                  <a:schemeClr val="tx1"/>
                </a:solidFill>
              </a:rPr>
            </a:br>
            <a:r>
              <a:rPr lang="de-DE" sz="2800" b="1" i="1" kern="0" dirty="0">
                <a:solidFill>
                  <a:schemeClr val="tx1"/>
                </a:solidFill>
              </a:rPr>
              <a:t>als Sie die ISS erreicht haben?</a:t>
            </a:r>
            <a:endParaRPr lang="de-DE" sz="2800" b="1" i="1" kern="0" dirty="0"/>
          </a:p>
          <a:p>
            <a:pPr marL="0" indent="0"/>
            <a:endParaRPr lang="de-DE" sz="2800" kern="0" dirty="0"/>
          </a:p>
        </p:txBody>
      </p:sp>
      <p:pic>
        <p:nvPicPr>
          <p:cNvPr id="14" name="Grafik 13">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5" name="Grafik 14">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6" name="Grafik 15">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8" name="Grafik 17">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9" name="Grafik 18">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1177147614"/>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620688"/>
            <a:ext cx="9239954" cy="623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#2</a:t>
            </a:r>
          </a:p>
          <a:p>
            <a:pPr marL="0" indent="0"/>
            <a:r>
              <a:rPr lang="en-US" sz="2200" b="1" i="1" dirty="0"/>
              <a:t>The first time was 6 years ago, during expedition 36, and I thought that it was wonderful because I felt like I was right at home, because it looked exactly like I expected it with all the training - but it was a lot better because I was floating in. This time it felt different because I knew what to expect, and I was ready and I was just happy to be on board. </a:t>
            </a:r>
          </a:p>
          <a:p>
            <a:pPr marL="0" indent="0"/>
            <a:endParaRPr lang="en-US" sz="2200" b="1" i="1" dirty="0"/>
          </a:p>
          <a:p>
            <a:pPr marL="0" indent="0"/>
            <a:r>
              <a:rPr lang="de-DE" sz="2200" b="1" i="1" u="sng" dirty="0"/>
              <a:t>2. Antwort</a:t>
            </a:r>
          </a:p>
          <a:p>
            <a:pPr marL="0" indent="0"/>
            <a:r>
              <a:rPr lang="de-DE" sz="2200" b="1" i="1" dirty="0"/>
              <a:t>Das erste Mal war vor 6 Jahren während der Expedition 36 und ich fand es wunderbar, weil ich mich wie gleich wie zu Hause fühlte. Es sah genauso aus wie bei all den Trainings aber es war viel besser weil ich schwebte. Dieses Mal fühlte es sich anders an, weil ich wusste, was mich erwartet und ich war bereit und einfach froh an Bord zu sein. </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199547507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26A33B28-C68F-4467-AC9A-B5D94CF13595}"/>
              </a:ext>
            </a:extLst>
          </p:cNvPr>
          <p:cNvSpPr txBox="1">
            <a:spLocks/>
          </p:cNvSpPr>
          <p:nvPr/>
        </p:nvSpPr>
        <p:spPr bwMode="auto">
          <a:xfrm>
            <a:off x="1" y="1988840"/>
            <a:ext cx="10704512" cy="45220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Question #3 </a:t>
            </a:r>
            <a:r>
              <a:rPr lang="de-DE" sz="2800" b="1" i="1" kern="0" dirty="0" err="1"/>
              <a:t>from</a:t>
            </a:r>
            <a:r>
              <a:rPr lang="de-DE" sz="2800" b="1" i="1" kern="0" dirty="0"/>
              <a:t> Kim </a:t>
            </a:r>
            <a:r>
              <a:rPr lang="de-DE" sz="2800" b="1" i="1" kern="0" dirty="0" err="1"/>
              <a:t>Leucht</a:t>
            </a:r>
            <a:r>
              <a:rPr lang="de-DE" sz="2800" b="1" i="1" kern="0" dirty="0"/>
              <a:t>:</a:t>
            </a:r>
          </a:p>
          <a:p>
            <a:pPr marL="0" indent="0" algn="ctr"/>
            <a:r>
              <a:rPr lang="en-GB" sz="2800" b="1" i="1" kern="0" dirty="0"/>
              <a:t>How did your family react,</a:t>
            </a:r>
            <a:br>
              <a:rPr lang="en-GB" sz="2800" b="1" i="1" kern="0" dirty="0"/>
            </a:br>
            <a:r>
              <a:rPr lang="en-GB" sz="2800" b="1" i="1" kern="0" dirty="0"/>
              <a:t> when they learned about your trip into space?</a:t>
            </a:r>
          </a:p>
          <a:p>
            <a:pPr marL="0" indent="0" algn="ctr"/>
            <a:endParaRPr lang="de-DE" sz="2800" b="1" i="1" kern="0" dirty="0"/>
          </a:p>
          <a:p>
            <a:pPr marL="0" indent="0" algn="ctr"/>
            <a:r>
              <a:rPr lang="de-DE" sz="2800" b="1" i="1" kern="0" dirty="0"/>
              <a:t>3. Frage von Kim </a:t>
            </a:r>
            <a:r>
              <a:rPr lang="de-DE" sz="2800" b="1" i="1" kern="0" dirty="0" err="1"/>
              <a:t>Leucht</a:t>
            </a:r>
            <a:r>
              <a:rPr lang="de-DE" sz="2800" b="1" i="1" kern="0" dirty="0"/>
              <a:t>:</a:t>
            </a:r>
          </a:p>
          <a:p>
            <a:pPr marL="0" indent="0" algn="ctr"/>
            <a:r>
              <a:rPr lang="de-DE" sz="2800" b="1" i="1" kern="0" dirty="0">
                <a:solidFill>
                  <a:schemeClr val="tx1"/>
                </a:solidFill>
              </a:rPr>
              <a:t>Wie hat Ihre Familie reagiert,</a:t>
            </a:r>
            <a:br>
              <a:rPr lang="de-DE" sz="2800" b="1" i="1" kern="0" dirty="0">
                <a:solidFill>
                  <a:schemeClr val="tx1"/>
                </a:solidFill>
              </a:rPr>
            </a:br>
            <a:r>
              <a:rPr lang="de-DE" sz="2800" b="1" i="1" kern="0" dirty="0">
                <a:solidFill>
                  <a:schemeClr val="tx1"/>
                </a:solidFill>
              </a:rPr>
              <a:t>als sie von Ihrer Weltraum-Mission erfahren hat?</a:t>
            </a:r>
            <a:endParaRPr lang="de-DE" sz="2800" b="1" i="1" kern="0" dirty="0"/>
          </a:p>
          <a:p>
            <a:pPr marL="0" indent="0"/>
            <a:endParaRPr lang="de-DE" sz="2800" kern="0" dirty="0"/>
          </a:p>
        </p:txBody>
      </p:sp>
      <p:pic>
        <p:nvPicPr>
          <p:cNvPr id="13" name="Grafik 12">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4" name="Grafik 13">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5" name="Grafik 14">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6" name="Grafik 15">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8" name="Grafik 17">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34067867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A4D6BA-482C-443A-8430-151285E39462}"/>
              </a:ext>
            </a:extLst>
          </p:cNvPr>
          <p:cNvPicPr>
            <a:picLocks noChangeAspect="1"/>
          </p:cNvPicPr>
          <p:nvPr/>
        </p:nvPicPr>
        <p:blipFill>
          <a:blip r:embed="rId2"/>
          <a:stretch>
            <a:fillRect/>
          </a:stretch>
        </p:blipFill>
        <p:spPr>
          <a:xfrm>
            <a:off x="9336360" y="2996953"/>
            <a:ext cx="2695570" cy="2926406"/>
          </a:xfrm>
          <a:prstGeom prst="rect">
            <a:avLst/>
          </a:prstGeom>
        </p:spPr>
      </p:pic>
      <p:sp>
        <p:nvSpPr>
          <p:cNvPr id="8" name="Inhaltsplatzhalter 2">
            <a:extLst>
              <a:ext uri="{FF2B5EF4-FFF2-40B4-BE49-F238E27FC236}">
                <a16:creationId xmlns:a16="http://schemas.microsoft.com/office/drawing/2014/main" id="{6D57B5F2-9CC7-46E5-B8F4-FD06B834027A}"/>
              </a:ext>
            </a:extLst>
          </p:cNvPr>
          <p:cNvSpPr txBox="1">
            <a:spLocks/>
          </p:cNvSpPr>
          <p:nvPr/>
        </p:nvSpPr>
        <p:spPr bwMode="auto">
          <a:xfrm>
            <a:off x="24398" y="548680"/>
            <a:ext cx="9239954" cy="6309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r>
              <a:rPr lang="en-US" sz="2200" b="1" i="1" u="sng" dirty="0"/>
              <a:t>Answer #3</a:t>
            </a:r>
          </a:p>
          <a:p>
            <a:pPr marL="0" indent="0"/>
            <a:r>
              <a:rPr lang="en-US" sz="2200" b="1" i="1" dirty="0"/>
              <a:t>Well I think they were happy because they knew that I’m happy about it. You know, this is the second flight, and so they already have expectations about how long it is going to be before I go back and what kind of communication we have – but overall I think everyone is happy. Now, of course, my daughters miss me, I miss my daughters, but it’s part of the job, unfortunately.</a:t>
            </a:r>
          </a:p>
          <a:p>
            <a:pPr marL="0" indent="0"/>
            <a:endParaRPr lang="en-US" sz="2200" b="1" i="1" dirty="0"/>
          </a:p>
          <a:p>
            <a:pPr marL="0" indent="0"/>
            <a:r>
              <a:rPr lang="de-DE" sz="2200" b="1" i="1" u="sng" dirty="0"/>
              <a:t>3. Antwort</a:t>
            </a:r>
          </a:p>
          <a:p>
            <a:pPr marL="0" indent="0"/>
            <a:r>
              <a:rPr lang="de-DE" sz="2200" b="1" i="1" dirty="0"/>
              <a:t>Ich glaube sie waren glücklich weil sie wussten dass ich glücklich damit bin. Dies ist der zweite Flug und sie können sich bereits darauf einstellen, wie lange es dauern wird, bis ich zurückkomme und wie wir in der Zwischenzeit kommunizieren – also insgesamt glaube ich, dass alle glücklich sind. Natürlich vermissen mich meine Töchter und ich vermisse mein Töchter, aber das ist leider ein Teil des Jobs.</a:t>
            </a:r>
          </a:p>
          <a:p>
            <a:pPr marL="0" indent="0"/>
            <a:endParaRPr lang="de-DE" sz="2800" kern="0" dirty="0"/>
          </a:p>
        </p:txBody>
      </p:sp>
      <p:sp>
        <p:nvSpPr>
          <p:cNvPr id="11" name="Text Box 4">
            <a:extLst>
              <a:ext uri="{FF2B5EF4-FFF2-40B4-BE49-F238E27FC236}">
                <a16:creationId xmlns:a16="http://schemas.microsoft.com/office/drawing/2014/main" id="{50404643-6DC7-4E3E-BEC2-0C177BA3857B}"/>
              </a:ext>
            </a:extLst>
          </p:cNvPr>
          <p:cNvSpPr txBox="1">
            <a:spLocks noChangeArrowheads="1"/>
          </p:cNvSpPr>
          <p:nvPr/>
        </p:nvSpPr>
        <p:spPr bwMode="auto">
          <a:xfrm>
            <a:off x="9760902" y="6097133"/>
            <a:ext cx="215622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Lucida Sans Unicode" charset="0"/>
                <a:cs typeface="Lucida Sans Unicode"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Lucida Sans Unicode" charset="0"/>
                <a:cs typeface="Lucida Sans Unicode"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Lucida Sans Unicode" charset="0"/>
                <a:cs typeface="Lucida Sans Unicode"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Lucida Sans Unicode" charset="0"/>
                <a:cs typeface="Lucida Sans Unicode" charset="0"/>
              </a:defRPr>
            </a:lvl9pPr>
          </a:lstStyle>
          <a:p>
            <a:pPr eaLnBrk="1" hangingPunct="1">
              <a:spcBef>
                <a:spcPct val="0"/>
              </a:spcBef>
            </a:pPr>
            <a:r>
              <a:rPr lang="de-DE" altLang="de-DE" sz="2000" dirty="0"/>
              <a:t>Luca </a:t>
            </a:r>
            <a:r>
              <a:rPr lang="de-DE" altLang="de-DE" sz="2000" dirty="0" err="1"/>
              <a:t>Parmitano</a:t>
            </a:r>
            <a:endParaRPr lang="de-DE" altLang="de-DE" sz="2000" dirty="0"/>
          </a:p>
        </p:txBody>
      </p:sp>
      <p:pic>
        <p:nvPicPr>
          <p:cNvPr id="7" name="Grafik 6">
            <a:extLst>
              <a:ext uri="{FF2B5EF4-FFF2-40B4-BE49-F238E27FC236}">
                <a16:creationId xmlns:a16="http://schemas.microsoft.com/office/drawing/2014/main" id="{09266C80-981A-42FC-BFED-602149BD3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spTree>
    <p:extLst>
      <p:ext uri="{BB962C8B-B14F-4D97-AF65-F5344CB8AC3E}">
        <p14:creationId xmlns:p14="http://schemas.microsoft.com/office/powerpoint/2010/main" val="4267293458"/>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DB1D9C21-3718-4442-9662-59598DD3387A}"/>
              </a:ext>
            </a:extLst>
          </p:cNvPr>
          <p:cNvSpPr txBox="1">
            <a:spLocks/>
          </p:cNvSpPr>
          <p:nvPr/>
        </p:nvSpPr>
        <p:spPr bwMode="auto">
          <a:xfrm>
            <a:off x="216008" y="1565589"/>
            <a:ext cx="9840416" cy="504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marL="0" indent="0" algn="ctr"/>
            <a:r>
              <a:rPr lang="de-DE" sz="2800" b="1" i="1" kern="0" dirty="0"/>
              <a:t>       Question #4 </a:t>
            </a:r>
            <a:r>
              <a:rPr lang="de-DE" sz="2800" b="1" i="1" kern="0" dirty="0" err="1"/>
              <a:t>from</a:t>
            </a:r>
            <a:r>
              <a:rPr lang="de-DE" sz="2800" b="1" i="1" kern="0" dirty="0"/>
              <a:t> Lukas Weber:</a:t>
            </a:r>
          </a:p>
          <a:p>
            <a:pPr marL="0" indent="0" algn="ctr"/>
            <a:r>
              <a:rPr lang="en-GB" sz="2800" b="1" i="1" kern="0" dirty="0"/>
              <a:t>Which time zone are you using on the ISS </a:t>
            </a:r>
            <a:br>
              <a:rPr lang="en-GB" sz="2800" b="1" i="1" kern="0" dirty="0"/>
            </a:br>
            <a:r>
              <a:rPr lang="en-GB" sz="2800" b="1" i="1" kern="0" dirty="0"/>
              <a:t>and do night and day light changes </a:t>
            </a:r>
            <a:br>
              <a:rPr lang="en-GB" sz="2800" b="1" i="1" kern="0" dirty="0"/>
            </a:br>
            <a:r>
              <a:rPr lang="en-GB" sz="2800" b="1" i="1" kern="0" dirty="0"/>
              <a:t>play a role at all for your working day?</a:t>
            </a:r>
          </a:p>
          <a:p>
            <a:pPr marL="0" indent="0" algn="ctr"/>
            <a:endParaRPr lang="de-DE" sz="2800" b="1" i="1" kern="0" dirty="0"/>
          </a:p>
          <a:p>
            <a:pPr marL="0" indent="0" algn="ctr"/>
            <a:r>
              <a:rPr lang="de-DE" sz="2800" b="1" i="1" kern="0" dirty="0"/>
              <a:t>4. Frage von Lukas Weber:</a:t>
            </a:r>
          </a:p>
          <a:p>
            <a:pPr marL="0" indent="0" algn="ctr"/>
            <a:r>
              <a:rPr lang="de-DE" sz="2800" b="1" i="1" kern="0" dirty="0">
                <a:solidFill>
                  <a:schemeClr val="tx1"/>
                </a:solidFill>
              </a:rPr>
              <a:t>Welche Zeitzone nutzen Sie in der ISS </a:t>
            </a:r>
            <a:br>
              <a:rPr lang="de-DE" sz="2800" b="1" i="1" kern="0" dirty="0">
                <a:solidFill>
                  <a:schemeClr val="tx1"/>
                </a:solidFill>
              </a:rPr>
            </a:br>
            <a:r>
              <a:rPr lang="de-DE" sz="2800" b="1" i="1" kern="0" dirty="0">
                <a:solidFill>
                  <a:schemeClr val="tx1"/>
                </a:solidFill>
              </a:rPr>
              <a:t>und spielen die vielen Wechsel von Tag und Nacht </a:t>
            </a:r>
            <a:br>
              <a:rPr lang="de-DE" sz="2800" b="1" i="1" kern="0" dirty="0">
                <a:solidFill>
                  <a:schemeClr val="tx1"/>
                </a:solidFill>
              </a:rPr>
            </a:br>
            <a:r>
              <a:rPr lang="de-DE" sz="2800" b="1" i="1" kern="0" dirty="0">
                <a:solidFill>
                  <a:schemeClr val="tx1"/>
                </a:solidFill>
              </a:rPr>
              <a:t>eine Rolle für Ihren Arbeitstag?</a:t>
            </a:r>
          </a:p>
          <a:p>
            <a:pPr marL="0" indent="0" algn="ctr"/>
            <a:endParaRPr lang="de-DE" b="1" i="1" kern="0" dirty="0"/>
          </a:p>
          <a:p>
            <a:pPr marL="0" indent="0"/>
            <a:endParaRPr lang="de-DE" sz="2800" kern="0" dirty="0"/>
          </a:p>
        </p:txBody>
      </p:sp>
      <p:pic>
        <p:nvPicPr>
          <p:cNvPr id="13" name="Grafik 12">
            <a:extLst>
              <a:ext uri="{FF2B5EF4-FFF2-40B4-BE49-F238E27FC236}">
                <a16:creationId xmlns:a16="http://schemas.microsoft.com/office/drawing/2014/main" id="{60BB5B44-3C29-47E9-96DA-6D6E2981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8" y="438182"/>
            <a:ext cx="3024336" cy="807012"/>
          </a:xfrm>
          <a:prstGeom prst="rect">
            <a:avLst/>
          </a:prstGeom>
        </p:spPr>
      </p:pic>
      <p:pic>
        <p:nvPicPr>
          <p:cNvPr id="14" name="Grafik 13">
            <a:extLst>
              <a:ext uri="{FF2B5EF4-FFF2-40B4-BE49-F238E27FC236}">
                <a16:creationId xmlns:a16="http://schemas.microsoft.com/office/drawing/2014/main" id="{A1921BF5-69A5-4607-9513-4B58973FF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047" y="290074"/>
            <a:ext cx="2181079" cy="2130814"/>
          </a:xfrm>
          <a:prstGeom prst="rect">
            <a:avLst/>
          </a:prstGeom>
        </p:spPr>
      </p:pic>
      <p:pic>
        <p:nvPicPr>
          <p:cNvPr id="15" name="Grafik 14">
            <a:extLst>
              <a:ext uri="{FF2B5EF4-FFF2-40B4-BE49-F238E27FC236}">
                <a16:creationId xmlns:a16="http://schemas.microsoft.com/office/drawing/2014/main" id="{E0B934AA-D358-438F-B39A-52F4E6D365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5840" y="251851"/>
            <a:ext cx="1830250" cy="1161780"/>
          </a:xfrm>
          <a:prstGeom prst="rect">
            <a:avLst/>
          </a:prstGeom>
        </p:spPr>
      </p:pic>
      <p:pic>
        <p:nvPicPr>
          <p:cNvPr id="16" name="Grafik 15">
            <a:extLst>
              <a:ext uri="{FF2B5EF4-FFF2-40B4-BE49-F238E27FC236}">
                <a16:creationId xmlns:a16="http://schemas.microsoft.com/office/drawing/2014/main" id="{AF77D51B-CC7F-4291-B2A7-8EAE2AF9D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08" y="5888566"/>
            <a:ext cx="1938668" cy="860615"/>
          </a:xfrm>
          <a:prstGeom prst="rect">
            <a:avLst/>
          </a:prstGeom>
        </p:spPr>
      </p:pic>
      <p:pic>
        <p:nvPicPr>
          <p:cNvPr id="18" name="Grafik 17">
            <a:extLst>
              <a:ext uri="{FF2B5EF4-FFF2-40B4-BE49-F238E27FC236}">
                <a16:creationId xmlns:a16="http://schemas.microsoft.com/office/drawing/2014/main" id="{C1145C42-A892-45A3-BA53-988F4CA5F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1166" y="5733256"/>
            <a:ext cx="2709336" cy="864096"/>
          </a:xfrm>
          <a:prstGeom prst="rect">
            <a:avLst/>
          </a:prstGeom>
        </p:spPr>
      </p:pic>
    </p:spTree>
    <p:extLst>
      <p:ext uri="{BB962C8B-B14F-4D97-AF65-F5344CB8AC3E}">
        <p14:creationId xmlns:p14="http://schemas.microsoft.com/office/powerpoint/2010/main" val="713341403"/>
      </p:ext>
    </p:extLst>
  </p:cSld>
  <p:clrMapOvr>
    <a:masterClrMapping/>
  </p:clrMapOvr>
  <mc:AlternateContent xmlns:mc="http://schemas.openxmlformats.org/markup-compatibility/2006" xmlns:p14="http://schemas.microsoft.com/office/powerpoint/2010/main">
    <mc:Choice Requires="p14">
      <p:transition spd="slow" p14:dur="2000" advClick="0" advTm="7500"/>
    </mc:Choice>
    <mc:Fallback xmlns="">
      <p:transition spd="slow" advClick="0" advTm="7500"/>
    </mc:Fallback>
  </mc:AlternateContent>
</p:sld>
</file>

<file path=ppt/theme/theme1.xml><?xml version="1.0" encoding="utf-8"?>
<a:theme xmlns:a="http://schemas.openxmlformats.org/drawingml/2006/main" name="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Lucida Sans Unicode"/>
        <a:cs typeface="Lucida Sans Unicode"/>
      </a:majorFont>
      <a:minorFont>
        <a:latin typeface="Arial"/>
        <a:ea typeface="Lucida Sans Unicode"/>
        <a:cs typeface="Lucida Sans Unicod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3173</Words>
  <Application>Microsoft Office PowerPoint</Application>
  <PresentationFormat>Breitbild</PresentationFormat>
  <Paragraphs>197</Paragraphs>
  <Slides>38</Slides>
  <Notes>0</Notes>
  <HiddenSlides>0</HiddenSlides>
  <MMClips>1</MMClips>
  <ScaleCrop>false</ScaleCrop>
  <HeadingPairs>
    <vt:vector size="8" baseType="variant">
      <vt:variant>
        <vt:lpstr>Verwendete Schriftarten</vt:lpstr>
      </vt:variant>
      <vt:variant>
        <vt:i4>2</vt:i4>
      </vt:variant>
      <vt:variant>
        <vt:lpstr>Design</vt:lpstr>
      </vt:variant>
      <vt:variant>
        <vt:i4>1</vt:i4>
      </vt:variant>
      <vt:variant>
        <vt:lpstr>Folientitel</vt:lpstr>
      </vt:variant>
      <vt:variant>
        <vt:i4>38</vt:i4>
      </vt:variant>
      <vt:variant>
        <vt:lpstr>Zielgruppenorientierte Präsentationen</vt:lpstr>
      </vt:variant>
      <vt:variant>
        <vt:i4>1</vt:i4>
      </vt:variant>
    </vt:vector>
  </HeadingPairs>
  <TitlesOfParts>
    <vt:vector size="42" baseType="lpstr">
      <vt:lpstr>Arial</vt:lpstr>
      <vt:lpstr>Times New Roman</vt:lpstr>
      <vt:lpstr>Larissa</vt:lpstr>
      <vt:lpstr>PowerPoint-Präsentation</vt:lpstr>
      <vt:lpstr>Fragen der Schülerinnen und Schüler der GHSE in Emmendingen und die Antworten von Luca Parmitano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 you very much!</vt:lpstr>
      <vt:lpstr>Kurzpräsentation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Amateurfunk</dc:title>
  <dc:creator>Matthias Bopp</dc:creator>
  <cp:lastModifiedBy>Matthias Bopp</cp:lastModifiedBy>
  <cp:revision>634</cp:revision>
  <cp:lastPrinted>1601-01-01T00:00:00Z</cp:lastPrinted>
  <dcterms:created xsi:type="dcterms:W3CDTF">2003-05-19T17:47:11Z</dcterms:created>
  <dcterms:modified xsi:type="dcterms:W3CDTF">2019-10-21T19:35:48Z</dcterms:modified>
</cp:coreProperties>
</file>